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78" r:id="rId2"/>
    <p:sldMasterId id="2147483789" r:id="rId3"/>
  </p:sldMasterIdLst>
  <p:notesMasterIdLst>
    <p:notesMasterId r:id="rId47"/>
  </p:notesMasterIdLst>
  <p:sldIdLst>
    <p:sldId id="468" r:id="rId4"/>
    <p:sldId id="469" r:id="rId5"/>
    <p:sldId id="477" r:id="rId6"/>
    <p:sldId id="524" r:id="rId7"/>
    <p:sldId id="525" r:id="rId8"/>
    <p:sldId id="461" r:id="rId9"/>
    <p:sldId id="526" r:id="rId10"/>
    <p:sldId id="509" r:id="rId11"/>
    <p:sldId id="464" r:id="rId12"/>
    <p:sldId id="466" r:id="rId13"/>
    <p:sldId id="467" r:id="rId14"/>
    <p:sldId id="471" r:id="rId15"/>
    <p:sldId id="476" r:id="rId16"/>
    <p:sldId id="512" r:id="rId17"/>
    <p:sldId id="513" r:id="rId18"/>
    <p:sldId id="514" r:id="rId19"/>
    <p:sldId id="515" r:id="rId20"/>
    <p:sldId id="516" r:id="rId21"/>
    <p:sldId id="478" r:id="rId22"/>
    <p:sldId id="479" r:id="rId23"/>
    <p:sldId id="494" r:id="rId24"/>
    <p:sldId id="493" r:id="rId25"/>
    <p:sldId id="508" r:id="rId26"/>
    <p:sldId id="522" r:id="rId27"/>
    <p:sldId id="517" r:id="rId28"/>
    <p:sldId id="518" r:id="rId29"/>
    <p:sldId id="519" r:id="rId30"/>
    <p:sldId id="520" r:id="rId31"/>
    <p:sldId id="523" r:id="rId32"/>
    <p:sldId id="521" r:id="rId33"/>
    <p:sldId id="527" r:id="rId34"/>
    <p:sldId id="497" r:id="rId35"/>
    <p:sldId id="498" r:id="rId36"/>
    <p:sldId id="499" r:id="rId37"/>
    <p:sldId id="500" r:id="rId38"/>
    <p:sldId id="501" r:id="rId39"/>
    <p:sldId id="502" r:id="rId40"/>
    <p:sldId id="504" r:id="rId41"/>
    <p:sldId id="505" r:id="rId42"/>
    <p:sldId id="506" r:id="rId43"/>
    <p:sldId id="507" r:id="rId44"/>
    <p:sldId id="529" r:id="rId45"/>
    <p:sldId id="528" r:id="rId46"/>
  </p:sldIdLst>
  <p:sldSz cx="9144000" cy="6858000" type="screen4x3"/>
  <p:notesSz cx="6796088" cy="9925050"/>
  <p:custDataLst>
    <p:tags r:id="rId4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64">
          <p15:clr>
            <a:srgbClr val="A4A3A4"/>
          </p15:clr>
        </p15:guide>
        <p15:guide id="2" pos="4674">
          <p15:clr>
            <a:srgbClr val="A4A3A4"/>
          </p15:clr>
        </p15:guide>
      </p15:sldGuideLst>
    </p:ext>
    <p:ext uri="{2D200454-40CA-4A62-9FC3-DE9A4176ACB9}">
      <p15:notesGuideLst xmlns:p15="http://schemas.microsoft.com/office/powerpoint/2012/main">
        <p15:guide id="1" orient="horz" pos="3126">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an&amp;suz" initials="i" lastIdx="1" clrIdx="0"/>
  <p:cmAuthor id="2" name="WRS" initials="W" lastIdx="4" clrIdx="1"/>
  <p:cmAuthor id="3" name="Starling Bella (RW3) CMFT Manchester" initials="SB(CM" lastIdx="5" clrIdx="2"/>
  <p:cmAuthor id="4" name="Kay" initials="Kay" lastIdx="2" clrIdx="3"/>
  <p:cmAuthor id="5" name="Kay Warner" initials="KW" lastIdx="4" clrIdx="4"/>
  <p:cmAuthor id="6" name="Matthew May" initials="MM" lastIdx="8" clrIdx="5">
    <p:extLst>
      <p:ext uri="{19B8F6BF-5375-455C-9EA6-DF929625EA0E}">
        <p15:presenceInfo xmlns:p15="http://schemas.microsoft.com/office/powerpoint/2012/main" userId="S-1-5-21-357619315-525407685-2315202608-76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E9A9A"/>
    <a:srgbClr val="33CCCC"/>
    <a:srgbClr val="66FFFF"/>
    <a:srgbClr val="A3AB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97" autoAdjust="0"/>
    <p:restoredTop sz="90476" autoAdjust="0"/>
  </p:normalViewPr>
  <p:slideViewPr>
    <p:cSldViewPr>
      <p:cViewPr varScale="1">
        <p:scale>
          <a:sx n="74" d="100"/>
          <a:sy n="74" d="100"/>
        </p:scale>
        <p:origin x="274" y="58"/>
      </p:cViewPr>
      <p:guideLst>
        <p:guide orient="horz" pos="464"/>
        <p:guide pos="4674"/>
      </p:guideLst>
    </p:cSldViewPr>
  </p:slideViewPr>
  <p:notesTextViewPr>
    <p:cViewPr>
      <p:scale>
        <a:sx n="100" d="100"/>
        <a:sy n="100" d="100"/>
      </p:scale>
      <p:origin x="0" y="0"/>
    </p:cViewPr>
  </p:notesTextViewPr>
  <p:sorterViewPr>
    <p:cViewPr>
      <p:scale>
        <a:sx n="110" d="100"/>
        <a:sy n="110" d="100"/>
      </p:scale>
      <p:origin x="0" y="3352"/>
    </p:cViewPr>
  </p:sorterViewPr>
  <p:notesViewPr>
    <p:cSldViewPr>
      <p:cViewPr varScale="1">
        <p:scale>
          <a:sx n="57" d="100"/>
          <a:sy n="57" d="100"/>
        </p:scale>
        <p:origin x="1810" y="58"/>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183" cy="496965"/>
          </a:xfrm>
          <a:prstGeom prst="rect">
            <a:avLst/>
          </a:prstGeom>
        </p:spPr>
        <p:txBody>
          <a:bodyPr vert="horz" lIns="91175" tIns="45587" rIns="91175" bIns="45587"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49322" y="0"/>
            <a:ext cx="2945183" cy="496965"/>
          </a:xfrm>
          <a:prstGeom prst="rect">
            <a:avLst/>
          </a:prstGeom>
        </p:spPr>
        <p:txBody>
          <a:bodyPr vert="horz" lIns="91175" tIns="45587" rIns="91175" bIns="45587" rtlCol="0"/>
          <a:lstStyle>
            <a:lvl1pPr algn="r" fontAlgn="auto">
              <a:spcBef>
                <a:spcPts val="0"/>
              </a:spcBef>
              <a:spcAft>
                <a:spcPts val="0"/>
              </a:spcAft>
              <a:defRPr sz="1200">
                <a:latin typeface="+mn-lt"/>
              </a:defRPr>
            </a:lvl1pPr>
          </a:lstStyle>
          <a:p>
            <a:pPr>
              <a:defRPr/>
            </a:pPr>
            <a:fld id="{71A6AA2A-BCDA-4470-8F97-FE6F919495BF}" type="datetimeFigureOut">
              <a:rPr lang="en-US"/>
              <a:pPr>
                <a:defRPr/>
              </a:pPr>
              <a:t>1/21/2016</a:t>
            </a:fld>
            <a:endParaRPr lang="en-GB"/>
          </a:p>
        </p:txBody>
      </p:sp>
      <p:sp>
        <p:nvSpPr>
          <p:cNvPr id="4" name="Slide Image Placeholder 3"/>
          <p:cNvSpPr>
            <a:spLocks noGrp="1" noRot="1" noChangeAspect="1"/>
          </p:cNvSpPr>
          <p:nvPr>
            <p:ph type="sldImg" idx="2"/>
          </p:nvPr>
        </p:nvSpPr>
        <p:spPr>
          <a:xfrm>
            <a:off x="917575" y="744538"/>
            <a:ext cx="4960938" cy="3721100"/>
          </a:xfrm>
          <a:prstGeom prst="rect">
            <a:avLst/>
          </a:prstGeom>
          <a:noFill/>
          <a:ln w="12700">
            <a:solidFill>
              <a:prstClr val="black"/>
            </a:solidFill>
          </a:ln>
        </p:spPr>
        <p:txBody>
          <a:bodyPr vert="horz" lIns="91175" tIns="45587" rIns="91175" bIns="45587" rtlCol="0" anchor="ctr"/>
          <a:lstStyle/>
          <a:p>
            <a:pPr lvl="0"/>
            <a:endParaRPr lang="en-GB" noProof="0" smtClean="0"/>
          </a:p>
        </p:txBody>
      </p:sp>
      <p:sp>
        <p:nvSpPr>
          <p:cNvPr id="5" name="Notes Placeholder 4"/>
          <p:cNvSpPr>
            <a:spLocks noGrp="1"/>
          </p:cNvSpPr>
          <p:nvPr>
            <p:ph type="body" sz="quarter" idx="3"/>
          </p:nvPr>
        </p:nvSpPr>
        <p:spPr>
          <a:xfrm>
            <a:off x="679293" y="4714835"/>
            <a:ext cx="5437504" cy="4466351"/>
          </a:xfrm>
          <a:prstGeom prst="rect">
            <a:avLst/>
          </a:prstGeom>
        </p:spPr>
        <p:txBody>
          <a:bodyPr vert="horz" lIns="91175" tIns="45587" rIns="91175" bIns="4558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6502"/>
            <a:ext cx="2945183" cy="496965"/>
          </a:xfrm>
          <a:prstGeom prst="rect">
            <a:avLst/>
          </a:prstGeom>
        </p:spPr>
        <p:txBody>
          <a:bodyPr vert="horz" lIns="91175" tIns="45587" rIns="91175" bIns="45587"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49322" y="9426502"/>
            <a:ext cx="2945183" cy="496965"/>
          </a:xfrm>
          <a:prstGeom prst="rect">
            <a:avLst/>
          </a:prstGeom>
        </p:spPr>
        <p:txBody>
          <a:bodyPr vert="horz" lIns="91175" tIns="45587" rIns="91175" bIns="45587" rtlCol="0" anchor="b"/>
          <a:lstStyle>
            <a:lvl1pPr algn="r" fontAlgn="auto">
              <a:spcBef>
                <a:spcPts val="0"/>
              </a:spcBef>
              <a:spcAft>
                <a:spcPts val="0"/>
              </a:spcAft>
              <a:defRPr sz="1200">
                <a:latin typeface="+mn-lt"/>
              </a:defRPr>
            </a:lvl1pPr>
          </a:lstStyle>
          <a:p>
            <a:pPr>
              <a:defRPr/>
            </a:pPr>
            <a:fld id="{96BC151F-8BE3-4DB6-B91C-3A8596DB9493}" type="slidenum">
              <a:rPr lang="en-GB"/>
              <a:pPr>
                <a:defRPr/>
              </a:pPr>
              <a:t>‹#›</a:t>
            </a:fld>
            <a:endParaRPr lang="en-GB"/>
          </a:p>
        </p:txBody>
      </p:sp>
    </p:spTree>
    <p:extLst>
      <p:ext uri="{BB962C8B-B14F-4D97-AF65-F5344CB8AC3E}">
        <p14:creationId xmlns:p14="http://schemas.microsoft.com/office/powerpoint/2010/main" val="3869372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www.eupati.eu/patient-involvement-in-hta/" TargetMode="External"/><Relationship Id="rId3" Type="http://schemas.openxmlformats.org/officeDocument/2006/relationships/hyperlink" Target="http://www.eupati.eu/making-medicine-step-1-pre-discovery/" TargetMode="External"/><Relationship Id="rId7" Type="http://schemas.openxmlformats.org/officeDocument/2006/relationships/hyperlink" Target="http://www.eupati.eu/fundamentals-of-health-technology-assessment-proces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eupati.eu/wp-content/uploads/2015/09/Presentation-Marketing-authorisation-v1_EN.pptx" TargetMode="External"/><Relationship Id="rId5" Type="http://schemas.openxmlformats.org/officeDocument/2006/relationships/hyperlink" Target="http://www.eupati.eu/compensation-clinical-trials/" TargetMode="External"/><Relationship Id="rId4" Type="http://schemas.openxmlformats.org/officeDocument/2006/relationships/hyperlink" Target="http://www.eupati.eu/research-ethics-committees-rec/"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creativecommons.org/licenses/by-nc-sa/4.0/legalcode" TargetMode="External"/><Relationship Id="rId3" Type="http://schemas.openxmlformats.org/officeDocument/2006/relationships/hyperlink" Target="http://www.eupati.eu/" TargetMode="External"/><Relationship Id="rId7" Type="http://schemas.openxmlformats.org/officeDocument/2006/relationships/hyperlink" Target="http://www.matthewsct.com/"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eupati.eu/wp-content/uploads/2015/09/phases-clinical-development-v1_EN.jpg" TargetMode="External"/><Relationship Id="rId5" Type="http://schemas.openxmlformats.org/officeDocument/2006/relationships/hyperlink" Target="https://creativecommons.org/licenses/by-nc-sa/4.0/" TargetMode="External"/><Relationship Id="rId4" Type="http://schemas.openxmlformats.org/officeDocument/2006/relationships/hyperlink" Target="http://creativecommons.org/licenses/by-nc-sa/4.0/" TargetMode="External"/><Relationship Id="rId9" Type="http://schemas.openxmlformats.org/officeDocument/2006/relationships/hyperlink" Target="mailto:licenses@eupati.e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1</a:t>
            </a:fld>
            <a:endParaRPr lang="en-GB"/>
          </a:p>
        </p:txBody>
      </p:sp>
    </p:spTree>
    <p:extLst>
      <p:ext uri="{BB962C8B-B14F-4D97-AF65-F5344CB8AC3E}">
        <p14:creationId xmlns:p14="http://schemas.microsoft.com/office/powerpoint/2010/main" val="1600212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10</a:t>
            </a:fld>
            <a:endParaRPr lang="en-GB"/>
          </a:p>
        </p:txBody>
      </p:sp>
    </p:spTree>
    <p:extLst>
      <p:ext uri="{BB962C8B-B14F-4D97-AF65-F5344CB8AC3E}">
        <p14:creationId xmlns:p14="http://schemas.microsoft.com/office/powerpoint/2010/main" val="2248831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IE" i="1" dirty="0" smtClean="0"/>
              <a:t>Is your patient community new to medicines R&amp;D?</a:t>
            </a:r>
            <a:r>
              <a:rPr lang="en-IE" dirty="0" smtClean="0"/>
              <a:t> </a:t>
            </a:r>
            <a:r>
              <a:rPr lang="en-IE" b="1" dirty="0" smtClean="0"/>
              <a:t>Produce an information leaflet or poster</a:t>
            </a:r>
            <a:r>
              <a:rPr lang="en-IE" dirty="0" smtClean="0"/>
              <a:t> by adapting EUPATI articles on how </a:t>
            </a:r>
            <a:r>
              <a:rPr lang="en-IE" u="sng" dirty="0" smtClean="0"/>
              <a:t>medicines are made</a:t>
            </a:r>
            <a:r>
              <a:rPr lang="en-IE" sz="900" dirty="0" smtClean="0"/>
              <a:t> </a:t>
            </a:r>
            <a:r>
              <a:rPr lang="en-IE" dirty="0" smtClean="0"/>
              <a:t>. </a:t>
            </a:r>
            <a:r>
              <a:rPr lang="en-IE" u="sng" dirty="0" smtClean="0">
                <a:hlinkClick r:id="rId3"/>
              </a:rPr>
              <a:t>http://www.eupati.eu/making-medicine-step-1-pre-discovery/</a:t>
            </a:r>
            <a:r>
              <a:rPr lang="en-IE" dirty="0" smtClean="0"/>
              <a:t>. </a:t>
            </a:r>
          </a:p>
          <a:p>
            <a:endParaRPr lang="en-IE"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IE" i="1" dirty="0" smtClean="0"/>
              <a:t>Is there an opportunity to improve patient involvement in research ethics committees in your country?</a:t>
            </a:r>
            <a:r>
              <a:rPr lang="en-IE" dirty="0" smtClean="0"/>
              <a:t> Use the EUPATI tools to </a:t>
            </a:r>
            <a:r>
              <a:rPr lang="en-IE" b="1" dirty="0" smtClean="0"/>
              <a:t>organise regional events </a:t>
            </a:r>
            <a:r>
              <a:rPr lang="en-IE" dirty="0" smtClean="0"/>
              <a:t>or </a:t>
            </a:r>
            <a:r>
              <a:rPr lang="en-IE" b="1" dirty="0" smtClean="0"/>
              <a:t>simulate an ethics committee session</a:t>
            </a:r>
            <a:r>
              <a:rPr lang="en-IE" dirty="0" smtClean="0"/>
              <a:t> for patients and regional hospital staff to explore challenges and solutions. </a:t>
            </a:r>
            <a:endParaRPr lang="en-GB" dirty="0" smtClean="0"/>
          </a:p>
          <a:p>
            <a:r>
              <a:rPr lang="en-IE" u="sng" dirty="0" smtClean="0">
                <a:hlinkClick r:id="rId4"/>
              </a:rPr>
              <a:t>http://www.eupati.eu/research-ethics-committees-rec/</a:t>
            </a:r>
            <a:endParaRPr lang="en-IE" u="sng" dirty="0" smtClean="0"/>
          </a:p>
          <a:p>
            <a:endParaRPr lang="en-IE" u="sng"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IE" dirty="0" smtClean="0"/>
              <a:t> </a:t>
            </a:r>
            <a:r>
              <a:rPr lang="en-IE" i="1" dirty="0" smtClean="0"/>
              <a:t>Do you want to address the issue of compensation for patient participation in clinical trials with national partners?</a:t>
            </a:r>
            <a:r>
              <a:rPr lang="en-IE" dirty="0" smtClean="0"/>
              <a:t> </a:t>
            </a:r>
            <a:r>
              <a:rPr lang="en-IE" b="1" dirty="0" smtClean="0"/>
              <a:t>Prepare arguments for your meeting</a:t>
            </a:r>
            <a:r>
              <a:rPr lang="en-IE" dirty="0" smtClean="0"/>
              <a:t> with our EUPATI factsheet, and </a:t>
            </a:r>
            <a:r>
              <a:rPr lang="en-IE" b="1" dirty="0" smtClean="0"/>
              <a:t>adapt the EUPATI table </a:t>
            </a:r>
            <a:r>
              <a:rPr lang="en-IE" dirty="0" smtClean="0"/>
              <a:t>of compensation models to suit the situation in your country! </a:t>
            </a:r>
            <a:endParaRPr lang="en-GB" dirty="0" smtClean="0"/>
          </a:p>
          <a:p>
            <a:r>
              <a:rPr lang="en-IE" u="sng" dirty="0" smtClean="0">
                <a:hlinkClick r:id="rId5"/>
              </a:rPr>
              <a:t>http://www.eupati.eu/compensation-clinical-trials/</a:t>
            </a:r>
            <a:r>
              <a:rPr lang="en-IE" dirty="0" smtClean="0"/>
              <a:t> </a:t>
            </a:r>
          </a:p>
          <a:p>
            <a:endParaRPr lang="en-IE"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IE" i="1" dirty="0" smtClean="0"/>
              <a:t>Are you struggling to explain to other patients how medicines get approved?</a:t>
            </a:r>
            <a:r>
              <a:rPr lang="en-IE" dirty="0" smtClean="0"/>
              <a:t> </a:t>
            </a:r>
            <a:r>
              <a:rPr lang="en-IE" b="1" dirty="0" smtClean="0"/>
              <a:t>Plan an awareness-raising event</a:t>
            </a:r>
            <a:r>
              <a:rPr lang="en-IE" dirty="0" smtClean="0"/>
              <a:t> and </a:t>
            </a:r>
            <a:r>
              <a:rPr lang="en-IE" b="1" dirty="0" smtClean="0"/>
              <a:t>invite a speaker</a:t>
            </a:r>
            <a:r>
              <a:rPr lang="en-IE" dirty="0" smtClean="0"/>
              <a:t> from your national regulatory authority to talk to your members using our EUPATI presentation </a:t>
            </a:r>
            <a:r>
              <a:rPr lang="en-IE" u="sng" dirty="0" smtClean="0">
                <a:hlinkClick r:id="rId6"/>
              </a:rPr>
              <a:t>http://www.eupati.eu/wp-content/uploads/2015/09/Presentation-Marketing-authorisation-v1_EN.pptx</a:t>
            </a:r>
            <a:r>
              <a:rPr lang="en-IE" dirty="0" smtClean="0"/>
              <a:t> </a:t>
            </a:r>
            <a:endParaRPr lang="en-GB" dirty="0" smtClean="0"/>
          </a:p>
          <a:p>
            <a:endParaRPr lang="en-IE" dirty="0" smtClean="0"/>
          </a:p>
          <a:p>
            <a:r>
              <a:rPr lang="en-IE" i="1" dirty="0" smtClean="0"/>
              <a:t>Want to organise a training on health technology assessments for patients?</a:t>
            </a:r>
            <a:r>
              <a:rPr lang="en-IE" dirty="0" smtClean="0"/>
              <a:t> Use our EUPATI tools to </a:t>
            </a:r>
            <a:r>
              <a:rPr lang="en-IE" b="1" dirty="0" smtClean="0"/>
              <a:t>develop training pre-reading, handouts, workbooks and quizzes</a:t>
            </a:r>
            <a:r>
              <a:rPr lang="en-IE" dirty="0" smtClean="0"/>
              <a:t>. </a:t>
            </a:r>
            <a:r>
              <a:rPr lang="en-IE" u="sng" dirty="0" smtClean="0">
                <a:hlinkClick r:id="rId7"/>
              </a:rPr>
              <a:t>http://www.eupati.eu/fundamentals-of-health-technology-assessment-process/</a:t>
            </a:r>
            <a:r>
              <a:rPr lang="en-IE" dirty="0" smtClean="0"/>
              <a:t> Select examples of patient involvement in HTAs which might work for your country from the list in the EUPATI article </a:t>
            </a:r>
            <a:r>
              <a:rPr lang="en-IE" u="sng" dirty="0" smtClean="0">
                <a:hlinkClick r:id="rId8"/>
              </a:rPr>
              <a:t>http://www.eupati.eu/patient-involvement-in-hta/</a:t>
            </a:r>
            <a:r>
              <a:rPr lang="en-IE" dirty="0" smtClean="0"/>
              <a:t> </a:t>
            </a:r>
            <a:r>
              <a:rPr lang="en-IE" sz="900" dirty="0" smtClean="0"/>
              <a:t> </a:t>
            </a:r>
            <a:endParaRPr lang="en-IE" u="sng" dirty="0" smtClean="0"/>
          </a:p>
          <a:p>
            <a:endParaRPr lang="en-IE" u="sng" dirty="0" smtClean="0"/>
          </a:p>
          <a:p>
            <a:endParaRPr lang="en-IE" dirty="0" smtClean="0"/>
          </a:p>
          <a:p>
            <a:endParaRPr lang="en-IE" dirty="0" smtClean="0"/>
          </a:p>
          <a:p>
            <a:endParaRPr lang="en-GB" dirty="0"/>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11</a:t>
            </a:fld>
            <a:endParaRPr lang="en-GB"/>
          </a:p>
        </p:txBody>
      </p:sp>
    </p:spTree>
    <p:extLst>
      <p:ext uri="{BB962C8B-B14F-4D97-AF65-F5344CB8AC3E}">
        <p14:creationId xmlns:p14="http://schemas.microsoft.com/office/powerpoint/2010/main" val="3235765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dirty="0" smtClean="0"/>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12</a:t>
            </a:fld>
            <a:endParaRPr lang="en-GB"/>
          </a:p>
        </p:txBody>
      </p:sp>
    </p:spTree>
    <p:extLst>
      <p:ext uri="{BB962C8B-B14F-4D97-AF65-F5344CB8AC3E}">
        <p14:creationId xmlns:p14="http://schemas.microsoft.com/office/powerpoint/2010/main" val="1844658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13</a:t>
            </a:fld>
            <a:endParaRPr lang="en-GB"/>
          </a:p>
        </p:txBody>
      </p:sp>
    </p:spTree>
    <p:extLst>
      <p:ext uri="{BB962C8B-B14F-4D97-AF65-F5344CB8AC3E}">
        <p14:creationId xmlns:p14="http://schemas.microsoft.com/office/powerpoint/2010/main" val="2133324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14</a:t>
            </a:fld>
            <a:endParaRPr lang="en-GB"/>
          </a:p>
        </p:txBody>
      </p:sp>
    </p:spTree>
    <p:extLst>
      <p:ext uri="{BB962C8B-B14F-4D97-AF65-F5344CB8AC3E}">
        <p14:creationId xmlns:p14="http://schemas.microsoft.com/office/powerpoint/2010/main" val="1377089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15</a:t>
            </a:fld>
            <a:endParaRPr lang="en-GB"/>
          </a:p>
        </p:txBody>
      </p:sp>
    </p:spTree>
    <p:extLst>
      <p:ext uri="{BB962C8B-B14F-4D97-AF65-F5344CB8AC3E}">
        <p14:creationId xmlns:p14="http://schemas.microsoft.com/office/powerpoint/2010/main" val="4292756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keep these messages going into </a:t>
            </a:r>
            <a:r>
              <a:rPr lang="en-US" dirty="0" err="1" smtClean="0"/>
              <a:t>february</a:t>
            </a:r>
            <a:r>
              <a:rPr lang="en-US" dirty="0" smtClean="0"/>
              <a:t> and beyond, basically removing the date</a:t>
            </a:r>
            <a:r>
              <a:rPr lang="en-US" baseline="0" dirty="0" smtClean="0"/>
              <a:t> and repeating…</a:t>
            </a:r>
            <a:endParaRPr lang="en-US" dirty="0"/>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16</a:t>
            </a:fld>
            <a:endParaRPr lang="en-GB"/>
          </a:p>
        </p:txBody>
      </p:sp>
    </p:spTree>
    <p:extLst>
      <p:ext uri="{BB962C8B-B14F-4D97-AF65-F5344CB8AC3E}">
        <p14:creationId xmlns:p14="http://schemas.microsoft.com/office/powerpoint/2010/main" val="3498646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17</a:t>
            </a:fld>
            <a:endParaRPr lang="en-GB"/>
          </a:p>
        </p:txBody>
      </p:sp>
    </p:spTree>
    <p:extLst>
      <p:ext uri="{BB962C8B-B14F-4D97-AF65-F5344CB8AC3E}">
        <p14:creationId xmlns:p14="http://schemas.microsoft.com/office/powerpoint/2010/main" val="462266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18</a:t>
            </a:fld>
            <a:endParaRPr lang="en-GB"/>
          </a:p>
        </p:txBody>
      </p:sp>
    </p:spTree>
    <p:extLst>
      <p:ext uri="{BB962C8B-B14F-4D97-AF65-F5344CB8AC3E}">
        <p14:creationId xmlns:p14="http://schemas.microsoft.com/office/powerpoint/2010/main" val="3867267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19</a:t>
            </a:fld>
            <a:endParaRPr lang="en-GB"/>
          </a:p>
        </p:txBody>
      </p:sp>
    </p:spTree>
    <p:extLst>
      <p:ext uri="{BB962C8B-B14F-4D97-AF65-F5344CB8AC3E}">
        <p14:creationId xmlns:p14="http://schemas.microsoft.com/office/powerpoint/2010/main" val="2997738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Toolbox will be publicly launched on 27 January 2016 online at www.eupati.eu in 7 European languages [English, French, Spanish,</a:t>
            </a:r>
            <a:r>
              <a:rPr lang="en-IE" baseline="0" dirty="0" smtClean="0"/>
              <a:t> German, Italian, Polish and Russian]. DISCOVER! ADAPT! SHARE!</a:t>
            </a:r>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2</a:t>
            </a:fld>
            <a:endParaRPr lang="en-GB"/>
          </a:p>
        </p:txBody>
      </p:sp>
    </p:spTree>
    <p:extLst>
      <p:ext uri="{BB962C8B-B14F-4D97-AF65-F5344CB8AC3E}">
        <p14:creationId xmlns:p14="http://schemas.microsoft.com/office/powerpoint/2010/main" val="3300127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We hope that National Platforms and EUPATI fellows and trainees</a:t>
            </a:r>
            <a:r>
              <a:rPr lang="en-IE" baseline="0" dirty="0" smtClean="0"/>
              <a:t> can really work together here to get a buzz going at the national level around discovering the Toolbox, adapting it to produce new country specific material, and sharing it widely with as many patients and other interested partners as possible!</a:t>
            </a:r>
          </a:p>
          <a:p>
            <a:endParaRPr lang="en-IE" baseline="0" dirty="0" smtClean="0"/>
          </a:p>
          <a:p>
            <a:r>
              <a:rPr lang="en-IE" baseline="0" dirty="0" smtClean="0"/>
              <a:t>We’d like to think that across 2016, it might be possible for each ENP to organise:</a:t>
            </a:r>
          </a:p>
          <a:p>
            <a:pPr marL="171450" indent="-171450">
              <a:buFontTx/>
              <a:buChar char="-"/>
            </a:pPr>
            <a:r>
              <a:rPr lang="en-IE" baseline="0" dirty="0" smtClean="0"/>
              <a:t>A national webinar or event to inform about the Toolbox: information sharing event [along the lines of what we have done here today]</a:t>
            </a:r>
          </a:p>
          <a:p>
            <a:pPr marL="171450" indent="-171450">
              <a:buFontTx/>
              <a:buChar char="-"/>
            </a:pPr>
            <a:r>
              <a:rPr lang="en-IE" baseline="0" dirty="0" smtClean="0"/>
              <a:t>A national event to explore the Toolbox and a particular topic within the Toolbox [along the lines of the examples I shared with ENPs on Friday in the ENP Dissemination Guide, or along the lines of the thematic webinar examples shared by Jan]</a:t>
            </a:r>
          </a:p>
          <a:p>
            <a:pPr marL="171450" indent="-171450">
              <a:buFontTx/>
              <a:buChar char="-"/>
            </a:pPr>
            <a:r>
              <a:rPr lang="en-IE" baseline="0" dirty="0" smtClean="0"/>
              <a:t>Ongoing communication via email, national media outlets, and via national EUPATI social media engagement [this is the important bit, unlike one-off events, this is regular communication with patients interested in patient education and patient involvement.] We have some funds in a communication cash pot to help procure national communication expertise, but I think ENP members and EUPATI fellows/trainees also have a role to play here. </a:t>
            </a:r>
            <a:endParaRPr lang="en-US" dirty="0"/>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20</a:t>
            </a:fld>
            <a:endParaRPr lang="en-GB"/>
          </a:p>
        </p:txBody>
      </p:sp>
    </p:spTree>
    <p:extLst>
      <p:ext uri="{BB962C8B-B14F-4D97-AF65-F5344CB8AC3E}">
        <p14:creationId xmlns:p14="http://schemas.microsoft.com/office/powerpoint/2010/main" val="2422097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If we see</a:t>
            </a:r>
            <a:r>
              <a:rPr lang="en-IE" baseline="0" dirty="0" smtClean="0"/>
              <a:t> the previous slide as something we hope all ENPs will do – we see this slide as something which we hope the more established ENPs will be able to manage in addition</a:t>
            </a:r>
          </a:p>
          <a:p>
            <a:endParaRPr lang="en-IE" baseline="0" dirty="0" smtClean="0"/>
          </a:p>
          <a:p>
            <a:pPr marL="171450" indent="-171450">
              <a:buFontTx/>
              <a:buChar char="-"/>
            </a:pPr>
            <a:r>
              <a:rPr lang="en-IE" baseline="0" dirty="0" smtClean="0"/>
              <a:t>1 regional roadshow: spreading the message widely, reaching patients outside the capital, reaching patients who may be in much need of this new information and this new resource.</a:t>
            </a:r>
          </a:p>
          <a:p>
            <a:pPr marL="0" indent="0">
              <a:buFontTx/>
              <a:buNone/>
            </a:pPr>
            <a:endParaRPr lang="en-IE" baseline="0" dirty="0" smtClean="0"/>
          </a:p>
          <a:p>
            <a:pPr marL="171450" indent="-171450">
              <a:buFontTx/>
              <a:buChar char="-"/>
            </a:pPr>
            <a:r>
              <a:rPr lang="en-IE" baseline="0" dirty="0" smtClean="0"/>
              <a:t>1 national conference: at the end of the year, showcasing your activities and achievements to national health partners, hopefully many will be on board with EUPATI and with the vision for patient education and patient involvement by then, but this will convince those who still have doubts that patient education has tangible benefits and can be practically implemented.</a:t>
            </a:r>
            <a:endParaRPr lang="en-US" dirty="0"/>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21</a:t>
            </a:fld>
            <a:endParaRPr lang="en-GB"/>
          </a:p>
        </p:txBody>
      </p:sp>
    </p:spTree>
    <p:extLst>
      <p:ext uri="{BB962C8B-B14F-4D97-AF65-F5344CB8AC3E}">
        <p14:creationId xmlns:p14="http://schemas.microsoft.com/office/powerpoint/2010/main" val="1867478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This is the really important bit!</a:t>
            </a:r>
            <a:r>
              <a:rPr lang="en-IE" baseline="0" dirty="0" smtClean="0"/>
              <a:t> </a:t>
            </a:r>
          </a:p>
          <a:p>
            <a:endParaRPr lang="en-IE" baseline="0" dirty="0" smtClean="0"/>
          </a:p>
          <a:p>
            <a:r>
              <a:rPr lang="en-IE" baseline="0" dirty="0" smtClean="0"/>
              <a:t>Webinars and events are important – they are high profile, they get people interested, but it is the ongoing communication that keeps them engaged, that keeps them coming back to the Toolbox for more information, that keeps them passionate about patient education and patient involvement and that encourages them to get involved with the National Platform and build a national network of patients, academia and industry who work together for change!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22</a:t>
            </a:fld>
            <a:endParaRPr lang="en-GB"/>
          </a:p>
        </p:txBody>
      </p:sp>
    </p:spTree>
    <p:extLst>
      <p:ext uri="{BB962C8B-B14F-4D97-AF65-F5344CB8AC3E}">
        <p14:creationId xmlns:p14="http://schemas.microsoft.com/office/powerpoint/2010/main" val="3204667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dirty="0" smtClean="0"/>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23</a:t>
            </a:fld>
            <a:endParaRPr lang="en-GB"/>
          </a:p>
        </p:txBody>
      </p:sp>
    </p:spTree>
    <p:extLst>
      <p:ext uri="{BB962C8B-B14F-4D97-AF65-F5344CB8AC3E}">
        <p14:creationId xmlns:p14="http://schemas.microsoft.com/office/powerpoint/2010/main" val="3800526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dirty="0" smtClean="0"/>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24</a:t>
            </a:fld>
            <a:endParaRPr lang="en-GB"/>
          </a:p>
        </p:txBody>
      </p:sp>
    </p:spTree>
    <p:extLst>
      <p:ext uri="{BB962C8B-B14F-4D97-AF65-F5344CB8AC3E}">
        <p14:creationId xmlns:p14="http://schemas.microsoft.com/office/powerpoint/2010/main" val="4199079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 on to the </a:t>
            </a:r>
            <a:r>
              <a:rPr lang="en-US" altLang="en-US" b="1" smtClean="0"/>
              <a:t>EUPATI Patient Advocate Toolbox. </a:t>
            </a:r>
            <a:r>
              <a:rPr lang="en-US" altLang="en-US" smtClean="0"/>
              <a:t>Here in EUPATI we are all very excited about the Toolbox. Not only because we have been working on it together for so many months and we can now final see the finished material, but because we hope that the Toolbox will be a </a:t>
            </a:r>
            <a:r>
              <a:rPr lang="en-US" altLang="en-US" b="1" smtClean="0"/>
              <a:t>game changer </a:t>
            </a:r>
            <a:r>
              <a:rPr lang="en-US" altLang="en-US" smtClean="0"/>
              <a:t>in patient education about medicines research and development. Unlike the course which only reaches 100 patients, we hope that the Toolbox can reach thousands, and even tens of thousands.</a:t>
            </a:r>
          </a:p>
          <a:p>
            <a:endParaRPr lang="en-US" altLang="en-US" smtClean="0"/>
          </a:p>
          <a:p>
            <a:r>
              <a:rPr lang="en-US" altLang="en-US" smtClean="0"/>
              <a:t>We hope that patient communities will take this material and use it in their training sessions, publish it on their websites, and adapt it to suit the needs of their members. In doing so, we hope that more patient experts will emerge who are willing and capable of taking up a place at the decision-making table – sitting side-by-side with researchers, pharmaceutical company representatives, regulators and other important stakeholders – making the patient voice heard.</a:t>
            </a:r>
          </a:p>
        </p:txBody>
      </p:sp>
      <p:sp>
        <p:nvSpPr>
          <p:cNvPr id="52228"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marL="0" marR="0" lvl="0" indent="0" defTabSz="91440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BCF7C44F-0808-461D-863E-E77C3C98BA0A}" type="slidenum">
              <a:rPr kumimoji="0" lang="en-IE" altLang="en-US" sz="1800" b="0" i="0" u="none" strike="noStrike" kern="0" cap="none" spc="0" normalizeH="0" baseline="0" noProof="0" smtClean="0">
                <a:ln>
                  <a:noFill/>
                </a:ln>
                <a:solidFill>
                  <a:srgbClr val="000000"/>
                </a:solidFill>
                <a:effectLst/>
                <a:uLnTx/>
                <a:uFillTx/>
                <a:latin typeface="Calibri" panose="020F0502020204030204" pitchFamily="34" charset="0"/>
                <a:ea typeface="Arial Unicode MS" panose="020B0604020202020204" pitchFamily="34" charset="-128"/>
              </a:rPr>
              <a:pPr marL="0" marR="0" lvl="0" indent="0" defTabSz="91440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25</a:t>
            </a:fld>
            <a:endParaRPr kumimoji="0" lang="en-IE" altLang="en-US" sz="1800" b="0" i="0" u="none" strike="noStrike" kern="0" cap="none" spc="0" normalizeH="0" baseline="0" noProof="0" smtClean="0">
              <a:ln>
                <a:noFill/>
              </a:ln>
              <a:solidFill>
                <a:srgbClr val="000000"/>
              </a:solidFill>
              <a:effectLst/>
              <a:uLnTx/>
              <a:uFillTx/>
              <a:latin typeface="Calibri" panose="020F0502020204030204" pitchFamily="34" charset="0"/>
              <a:ea typeface="Arial Unicode MS" panose="020B0604020202020204" pitchFamily="34" charset="-128"/>
            </a:endParaRPr>
          </a:p>
        </p:txBody>
      </p:sp>
    </p:spTree>
    <p:extLst>
      <p:ext uri="{BB962C8B-B14F-4D97-AF65-F5344CB8AC3E}">
        <p14:creationId xmlns:p14="http://schemas.microsoft.com/office/powerpoint/2010/main" val="1004163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IE" altLang="en-US" smtClean="0"/>
              <a:t>So what is the Toolbox all about? What’s in it?</a:t>
            </a:r>
          </a:p>
          <a:p>
            <a:endParaRPr lang="en-IE" altLang="en-US" smtClean="0"/>
          </a:p>
          <a:p>
            <a:r>
              <a:rPr lang="en-IE" altLang="en-US" smtClean="0"/>
              <a:t>The Toolbox covers a range of topics around medicines research and development. </a:t>
            </a:r>
          </a:p>
          <a:p>
            <a:endParaRPr lang="en-IE" altLang="en-US" smtClean="0"/>
          </a:p>
          <a:p>
            <a:r>
              <a:rPr lang="en-IE" altLang="en-US" smtClean="0"/>
              <a:t>The material is sourced from the EUPATI Patient Expert Training Course, simplified and adapted into an online, downloadable, printable format.</a:t>
            </a:r>
          </a:p>
          <a:p>
            <a:endParaRPr lang="en-IE" altLang="en-US" smtClean="0"/>
          </a:p>
          <a:p>
            <a:r>
              <a:rPr lang="en-IE" altLang="en-US" smtClean="0"/>
              <a:t>Topics addressed include: </a:t>
            </a:r>
            <a:r>
              <a:rPr lang="en-US" altLang="en-US" i="1" smtClean="0"/>
              <a:t>Medicines development process from research to approval; Personalized and predictive medicine; Drug safety and risk/benefit assessment of medicines; Pharmaco-economics, health economics and health technology assessment; Design and objectives of clinical trials (&amp; roles of stakeholders); Patients roles &amp; responsibilities in medicines development</a:t>
            </a:r>
            <a:endParaRPr lang="en-IE" altLang="en-US" smtClean="0"/>
          </a:p>
        </p:txBody>
      </p:sp>
      <p:sp>
        <p:nvSpPr>
          <p:cNvPr id="54276"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marL="0" marR="0" lvl="0" indent="0" defTabSz="91440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AF114141-06A4-4C50-82A5-C5E2CA31C4CB}" type="slidenum">
              <a:rPr kumimoji="0" lang="en-GB" altLang="en-US" sz="1800" b="0" i="0" u="none" strike="noStrike" kern="0" cap="none" spc="0" normalizeH="0" baseline="0" noProof="0" smtClean="0">
                <a:ln>
                  <a:noFill/>
                </a:ln>
                <a:solidFill>
                  <a:srgbClr val="000000"/>
                </a:solidFill>
                <a:effectLst/>
                <a:uLnTx/>
                <a:uFillTx/>
                <a:latin typeface="Calibri" panose="020F0502020204030204" pitchFamily="34" charset="0"/>
                <a:ea typeface="Arial Unicode MS" panose="020B0604020202020204" pitchFamily="34" charset="-128"/>
              </a:rPr>
              <a:pPr marL="0" marR="0" lvl="0" indent="0" defTabSz="91440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26</a:t>
            </a:fld>
            <a:endParaRPr kumimoji="0" lang="en-GB" altLang="en-US" sz="1800" b="0" i="0" u="none" strike="noStrike" kern="0" cap="none" spc="0" normalizeH="0" baseline="0" noProof="0" smtClean="0">
              <a:ln>
                <a:noFill/>
              </a:ln>
              <a:solidFill>
                <a:srgbClr val="000000"/>
              </a:solidFill>
              <a:effectLst/>
              <a:uLnTx/>
              <a:uFillTx/>
              <a:latin typeface="Calibri" panose="020F0502020204030204" pitchFamily="34" charset="0"/>
              <a:ea typeface="Arial Unicode MS" panose="020B0604020202020204" pitchFamily="34" charset="-128"/>
            </a:endParaRPr>
          </a:p>
        </p:txBody>
      </p:sp>
    </p:spTree>
    <p:extLst>
      <p:ext uri="{BB962C8B-B14F-4D97-AF65-F5344CB8AC3E}">
        <p14:creationId xmlns:p14="http://schemas.microsoft.com/office/powerpoint/2010/main" val="2643616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extLst>
            <a:ext uri="{91240B29-F687-4F45-9708-019B960494DF}">
              <a14:hiddenLine xmlns:a14="http://schemas.microsoft.com/office/drawing/2010/main" w="9525">
                <a:solidFill>
                  <a:srgbClr val="808080"/>
                </a:solidFill>
                <a:miter lim="800000"/>
                <a:headEnd/>
                <a:tailEnd/>
              </a14:hiddenLine>
            </a:ext>
          </a:extLst>
        </p:spPr>
        <p:txBody>
          <a:bodyPr/>
          <a:lstStyle/>
          <a:p>
            <a:pPr>
              <a:defRPr/>
            </a:pPr>
            <a:r>
              <a:rPr lang="en-US" altLang="en-US" dirty="0" smtClean="0"/>
              <a:t>The Toolbox is not just a medicines R&amp;D Encyclopedia, it can be a tool for self-learning, or it can be a tool for teaching others, for trainers.</a:t>
            </a:r>
          </a:p>
          <a:p>
            <a:pPr>
              <a:defRPr/>
            </a:pPr>
            <a:endParaRPr lang="en-US" altLang="en-US" dirty="0" smtClean="0"/>
          </a:p>
          <a:p>
            <a:pPr>
              <a:defRPr/>
            </a:pPr>
            <a:r>
              <a:rPr lang="en-US" altLang="en-US" dirty="0" smtClean="0"/>
              <a:t>With this in mind, we’ve included tools in a range of formats, to try and suit as many audiences as possible. As a result you will find</a:t>
            </a:r>
            <a:r>
              <a:rPr lang="en-US" altLang="en-US" b="1" dirty="0" smtClean="0"/>
              <a:t>:</a:t>
            </a:r>
          </a:p>
          <a:p>
            <a:pPr marL="171450" indent="-171450">
              <a:buFontTx/>
              <a:buChar char="-"/>
              <a:defRPr/>
            </a:pPr>
            <a:r>
              <a:rPr lang="en-US" altLang="en-US" b="1" dirty="0" smtClean="0"/>
              <a:t>Articles </a:t>
            </a:r>
            <a:r>
              <a:rPr lang="en-US" altLang="en-US" dirty="0" smtClean="0"/>
              <a:t>[short description]</a:t>
            </a:r>
            <a:endParaRPr lang="en-US" altLang="en-US" b="1" dirty="0" smtClean="0"/>
          </a:p>
          <a:p>
            <a:pPr marL="171450" indent="-171450">
              <a:buFontTx/>
              <a:buChar char="-"/>
              <a:defRPr/>
            </a:pPr>
            <a:r>
              <a:rPr lang="en-US" altLang="en-US" b="1" dirty="0" smtClean="0"/>
              <a:t>PowerPoints </a:t>
            </a:r>
            <a:r>
              <a:rPr lang="en-US" altLang="en-US" dirty="0" smtClean="0"/>
              <a:t>[short description]</a:t>
            </a:r>
            <a:endParaRPr lang="en-US" altLang="en-US" b="1" dirty="0" smtClean="0"/>
          </a:p>
          <a:p>
            <a:pPr marL="171450" indent="-171450">
              <a:buFontTx/>
              <a:buChar char="-"/>
              <a:defRPr/>
            </a:pPr>
            <a:r>
              <a:rPr lang="en-US" altLang="en-US" b="1" dirty="0" smtClean="0"/>
              <a:t>Infographics </a:t>
            </a:r>
            <a:r>
              <a:rPr lang="en-US" altLang="en-US" dirty="0" smtClean="0"/>
              <a:t>[short description]</a:t>
            </a:r>
            <a:endParaRPr lang="en-US" altLang="en-US" b="1" dirty="0" smtClean="0"/>
          </a:p>
          <a:p>
            <a:pPr marL="171450" indent="-171450">
              <a:buFontTx/>
              <a:buChar char="-"/>
              <a:defRPr/>
            </a:pPr>
            <a:r>
              <a:rPr lang="en-US" altLang="en-US" b="1" dirty="0" smtClean="0"/>
              <a:t>Factsheets </a:t>
            </a:r>
            <a:r>
              <a:rPr lang="en-US" altLang="en-US" dirty="0" smtClean="0"/>
              <a:t>[short description]</a:t>
            </a:r>
            <a:endParaRPr lang="en-US" altLang="en-US" b="1" dirty="0" smtClean="0"/>
          </a:p>
          <a:p>
            <a:pPr>
              <a:buFontTx/>
              <a:buNone/>
              <a:defRPr/>
            </a:pPr>
            <a:endParaRPr lang="en-US" altLang="en-US" b="1" dirty="0" smtClean="0"/>
          </a:p>
          <a:p>
            <a:pPr>
              <a:defRPr/>
            </a:pPr>
            <a:r>
              <a:rPr lang="en-IE" altLang="en-US" dirty="0" smtClean="0"/>
              <a:t>In the coming months, we hope to also add XX, XX, and XX.</a:t>
            </a:r>
          </a:p>
        </p:txBody>
      </p:sp>
      <p:sp>
        <p:nvSpPr>
          <p:cNvPr id="56324"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marL="0" marR="0" lvl="0" indent="0" defTabSz="91440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7AD0EF60-5279-475F-A404-E8563854231A}" type="slidenum">
              <a:rPr kumimoji="0" lang="en-GB" altLang="en-US" sz="1800" b="0" i="0" u="none" strike="noStrike" kern="0" cap="none" spc="0" normalizeH="0" baseline="0" noProof="0" smtClean="0">
                <a:ln>
                  <a:noFill/>
                </a:ln>
                <a:solidFill>
                  <a:srgbClr val="000000"/>
                </a:solidFill>
                <a:effectLst/>
                <a:uLnTx/>
                <a:uFillTx/>
                <a:latin typeface="Calibri" panose="020F0502020204030204" pitchFamily="34" charset="0"/>
                <a:ea typeface="Arial Unicode MS" panose="020B0604020202020204" pitchFamily="34" charset="-128"/>
              </a:rPr>
              <a:pPr marL="0" marR="0" lvl="0" indent="0" defTabSz="91440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27</a:t>
            </a:fld>
            <a:endParaRPr kumimoji="0" lang="en-GB" altLang="en-US" sz="1800" b="0" i="0" u="none" strike="noStrike" kern="0" cap="none" spc="0" normalizeH="0" baseline="0" noProof="0" smtClean="0">
              <a:ln>
                <a:noFill/>
              </a:ln>
              <a:solidFill>
                <a:srgbClr val="000000"/>
              </a:solidFill>
              <a:effectLst/>
              <a:uLnTx/>
              <a:uFillTx/>
              <a:latin typeface="Calibri" panose="020F0502020204030204" pitchFamily="34" charset="0"/>
              <a:ea typeface="Arial Unicode MS" panose="020B0604020202020204" pitchFamily="34" charset="-128"/>
            </a:endParaRPr>
          </a:p>
        </p:txBody>
      </p:sp>
    </p:spTree>
    <p:extLst>
      <p:ext uri="{BB962C8B-B14F-4D97-AF65-F5344CB8AC3E}">
        <p14:creationId xmlns:p14="http://schemas.microsoft.com/office/powerpoint/2010/main" val="2712124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altLang="en-US" smtClean="0"/>
              <a:t>Unlike the EUPATI Patient Expert Training Course which we talked about earlier, the Toolbox is available </a:t>
            </a:r>
            <a:r>
              <a:rPr lang="en-IE" altLang="en-US" smtClean="0"/>
              <a:t>the seven languages of the project: English, French, Spanish, Italian, German, Polish, and Russian.</a:t>
            </a:r>
          </a:p>
          <a:p>
            <a:endParaRPr lang="en-IE" altLang="en-US" smtClean="0"/>
          </a:p>
          <a:p>
            <a:r>
              <a:rPr lang="en-IE" altLang="en-US" smtClean="0"/>
              <a:t>We hope that by providing access to patient education material in so many languages that we can reach more patients and effectively start to grow that large movement of patient experts which we talked about earlier – 1,000s, 10,000s. </a:t>
            </a:r>
          </a:p>
          <a:p>
            <a:endParaRPr lang="en-IE" altLang="en-US" smtClean="0"/>
          </a:p>
          <a:p>
            <a:r>
              <a:rPr lang="en-IE" altLang="en-US" smtClean="0"/>
              <a:t>And we don’t want it to stop here. We hope that patients, academics and industry representatives in countries where other languages are spoken will find the toolbox material of interest and source funds to make translations available locally.</a:t>
            </a:r>
          </a:p>
        </p:txBody>
      </p:sp>
      <p:sp>
        <p:nvSpPr>
          <p:cNvPr id="58372"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marL="0" marR="0" lvl="0" indent="0" defTabSz="91440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33DE1F02-07AF-445A-A41C-94C4B529DDD2}" type="slidenum">
              <a:rPr kumimoji="0" lang="en-GB" altLang="en-US" sz="1800" b="0" i="0" u="none" strike="noStrike" kern="0" cap="none" spc="0" normalizeH="0" baseline="0" noProof="0" smtClean="0">
                <a:ln>
                  <a:noFill/>
                </a:ln>
                <a:solidFill>
                  <a:srgbClr val="000000"/>
                </a:solidFill>
                <a:effectLst/>
                <a:uLnTx/>
                <a:uFillTx/>
                <a:latin typeface="Calibri" panose="020F0502020204030204" pitchFamily="34" charset="0"/>
                <a:ea typeface="Arial Unicode MS" panose="020B0604020202020204" pitchFamily="34" charset="-128"/>
              </a:rPr>
              <a:pPr marL="0" marR="0" lvl="0" indent="0" defTabSz="91440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28</a:t>
            </a:fld>
            <a:endParaRPr kumimoji="0" lang="en-GB" altLang="en-US" sz="1800" b="0" i="0" u="none" strike="noStrike" kern="0" cap="none" spc="0" normalizeH="0" baseline="0" noProof="0" smtClean="0">
              <a:ln>
                <a:noFill/>
              </a:ln>
              <a:solidFill>
                <a:srgbClr val="000000"/>
              </a:solidFill>
              <a:effectLst/>
              <a:uLnTx/>
              <a:uFillTx/>
              <a:latin typeface="Calibri" panose="020F0502020204030204" pitchFamily="34" charset="0"/>
              <a:ea typeface="Arial Unicode MS" panose="020B0604020202020204" pitchFamily="34" charset="-128"/>
            </a:endParaRPr>
          </a:p>
        </p:txBody>
      </p:sp>
    </p:spTree>
    <p:extLst>
      <p:ext uri="{BB962C8B-B14F-4D97-AF65-F5344CB8AC3E}">
        <p14:creationId xmlns:p14="http://schemas.microsoft.com/office/powerpoint/2010/main" val="1437347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29</a:t>
            </a:fld>
            <a:endParaRPr lang="en-GB"/>
          </a:p>
        </p:txBody>
      </p:sp>
    </p:spTree>
    <p:extLst>
      <p:ext uri="{BB962C8B-B14F-4D97-AF65-F5344CB8AC3E}">
        <p14:creationId xmlns:p14="http://schemas.microsoft.com/office/powerpoint/2010/main" val="2280064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3</a:t>
            </a:fld>
            <a:endParaRPr lang="en-GB"/>
          </a:p>
        </p:txBody>
      </p:sp>
    </p:spTree>
    <p:extLst>
      <p:ext uri="{BB962C8B-B14F-4D97-AF65-F5344CB8AC3E}">
        <p14:creationId xmlns:p14="http://schemas.microsoft.com/office/powerpoint/2010/main" val="510538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5C2E8188-5430-4673-9033-DC7DF299B4BB}" type="slidenum">
              <a:rPr lang="en-GB" altLang="en-US" smtClean="0">
                <a:latin typeface="Calibri" panose="020F0502020204030204" pitchFamily="34" charset="0"/>
              </a:rPr>
              <a:pPr>
                <a:spcBef>
                  <a:spcPct val="0"/>
                </a:spcBef>
                <a:buClrTx/>
                <a:buFontTx/>
                <a:buNone/>
              </a:pPr>
              <a:t>30</a:t>
            </a:fld>
            <a:endParaRPr lang="en-GB" altLang="en-US" smtClean="0">
              <a:latin typeface="Calibri" panose="020F0502020204030204" pitchFamily="34" charset="0"/>
            </a:endParaRPr>
          </a:p>
        </p:txBody>
      </p:sp>
      <p:sp>
        <p:nvSpPr>
          <p:cNvPr id="62467" name="Rectangle 1"/>
          <p:cNvSpPr>
            <a:spLocks noGrp="1" noRot="1" noChangeAspect="1" noChangeArrowheads="1" noTextEdit="1"/>
          </p:cNvSpPr>
          <p:nvPr>
            <p:ph type="sldImg"/>
          </p:nvPr>
        </p:nvSpPr>
        <p:spPr>
          <a:xfrm>
            <a:off x="917575" y="744538"/>
            <a:ext cx="4960938" cy="3721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a:spLocks noGrp="1" noChangeArrowheads="1"/>
          </p:cNvSpPr>
          <p:nvPr>
            <p:ph type="body" idx="1"/>
          </p:nvPr>
        </p:nvSpPr>
        <p:spPr>
          <a:xfrm>
            <a:off x="679450" y="4714875"/>
            <a:ext cx="5437188" cy="44656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smtClean="0"/>
              <a:t>EUPATI is not just European, EUPATI is </a:t>
            </a:r>
            <a:r>
              <a:rPr lang="en-US" altLang="en-US" b="1" smtClean="0"/>
              <a:t>national</a:t>
            </a:r>
            <a:r>
              <a:rPr lang="en-US" altLang="en-US" smtClean="0"/>
              <a:t>, EUPATI is </a:t>
            </a:r>
            <a:r>
              <a:rPr lang="en-US" altLang="en-US" b="1" smtClean="0"/>
              <a:t>local</a:t>
            </a:r>
            <a:r>
              <a:rPr lang="en-US" altLang="en-US" smtClean="0"/>
              <a:t>.</a:t>
            </a:r>
          </a:p>
          <a:p>
            <a:endParaRPr lang="en-US" altLang="en-US" smtClean="0"/>
          </a:p>
          <a:p>
            <a:r>
              <a:rPr lang="en-US" altLang="en-US" smtClean="0"/>
              <a:t>We can only really make a change and get more patients involved in medicines R&amp;D if we work at the national level, with local people in their own languages.</a:t>
            </a:r>
          </a:p>
          <a:p>
            <a:endParaRPr lang="en-US" altLang="en-US" smtClean="0"/>
          </a:p>
          <a:p>
            <a:r>
              <a:rPr lang="en-US" altLang="en-US" smtClean="0"/>
              <a:t>As such, we rely heavily on our National Platforms to spread the word about EUPATI and to guide individual patients and patient communities interested in medicines R&amp;D. In 2016, we hope that National Platforms will be busy talking about the Toolbox and organizing events to showcase the Toolbox to others. </a:t>
            </a:r>
            <a:r>
              <a:rPr lang="en-IE" altLang="en-US" smtClean="0"/>
              <a:t>National Platforms will play an important role in helping patient communities locally to adapt the Toolbox to their education and training needs.</a:t>
            </a:r>
          </a:p>
          <a:p>
            <a:endParaRPr lang="en-US" altLang="en-US" smtClean="0"/>
          </a:p>
          <a:p>
            <a:r>
              <a:rPr lang="en-US" altLang="en-US" smtClean="0"/>
              <a:t>We want to grow National Platforms as much as we can, and so if you are interested in joining, please contact your National Team using the link to your country displayed on the EUPATI homepage.</a:t>
            </a:r>
          </a:p>
        </p:txBody>
      </p:sp>
    </p:spTree>
    <p:extLst>
      <p:ext uri="{BB962C8B-B14F-4D97-AF65-F5344CB8AC3E}">
        <p14:creationId xmlns:p14="http://schemas.microsoft.com/office/powerpoint/2010/main" val="3297140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dirty="0" smtClean="0"/>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31</a:t>
            </a:fld>
            <a:endParaRPr lang="en-GB"/>
          </a:p>
        </p:txBody>
      </p:sp>
    </p:spTree>
    <p:extLst>
      <p:ext uri="{BB962C8B-B14F-4D97-AF65-F5344CB8AC3E}">
        <p14:creationId xmlns:p14="http://schemas.microsoft.com/office/powerpoint/2010/main" val="3387078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32</a:t>
            </a:fld>
            <a:endParaRPr lang="en-GB"/>
          </a:p>
        </p:txBody>
      </p:sp>
    </p:spTree>
    <p:extLst>
      <p:ext uri="{BB962C8B-B14F-4D97-AF65-F5344CB8AC3E}">
        <p14:creationId xmlns:p14="http://schemas.microsoft.com/office/powerpoint/2010/main" val="3237669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33</a:t>
            </a:fld>
            <a:endParaRPr lang="en-GB"/>
          </a:p>
        </p:txBody>
      </p:sp>
    </p:spTree>
    <p:extLst>
      <p:ext uri="{BB962C8B-B14F-4D97-AF65-F5344CB8AC3E}">
        <p14:creationId xmlns:p14="http://schemas.microsoft.com/office/powerpoint/2010/main" val="1665045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34</a:t>
            </a:fld>
            <a:endParaRPr lang="en-GB"/>
          </a:p>
        </p:txBody>
      </p:sp>
    </p:spTree>
    <p:extLst>
      <p:ext uri="{BB962C8B-B14F-4D97-AF65-F5344CB8AC3E}">
        <p14:creationId xmlns:p14="http://schemas.microsoft.com/office/powerpoint/2010/main" val="1459370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35</a:t>
            </a:fld>
            <a:endParaRPr lang="en-GB"/>
          </a:p>
        </p:txBody>
      </p:sp>
    </p:spTree>
    <p:extLst>
      <p:ext uri="{BB962C8B-B14F-4D97-AF65-F5344CB8AC3E}">
        <p14:creationId xmlns:p14="http://schemas.microsoft.com/office/powerpoint/2010/main" val="503008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36</a:t>
            </a:fld>
            <a:endParaRPr lang="en-GB"/>
          </a:p>
        </p:txBody>
      </p:sp>
    </p:spTree>
    <p:extLst>
      <p:ext uri="{BB962C8B-B14F-4D97-AF65-F5344CB8AC3E}">
        <p14:creationId xmlns:p14="http://schemas.microsoft.com/office/powerpoint/2010/main" val="36592847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37</a:t>
            </a:fld>
            <a:endParaRPr lang="en-GB"/>
          </a:p>
        </p:txBody>
      </p:sp>
    </p:spTree>
    <p:extLst>
      <p:ext uri="{BB962C8B-B14F-4D97-AF65-F5344CB8AC3E}">
        <p14:creationId xmlns:p14="http://schemas.microsoft.com/office/powerpoint/2010/main" val="688758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38</a:t>
            </a:fld>
            <a:endParaRPr lang="en-GB"/>
          </a:p>
        </p:txBody>
      </p:sp>
    </p:spTree>
    <p:extLst>
      <p:ext uri="{BB962C8B-B14F-4D97-AF65-F5344CB8AC3E}">
        <p14:creationId xmlns:p14="http://schemas.microsoft.com/office/powerpoint/2010/main" val="20563627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39</a:t>
            </a:fld>
            <a:endParaRPr lang="en-GB"/>
          </a:p>
        </p:txBody>
      </p:sp>
    </p:spTree>
    <p:extLst>
      <p:ext uri="{BB962C8B-B14F-4D97-AF65-F5344CB8AC3E}">
        <p14:creationId xmlns:p14="http://schemas.microsoft.com/office/powerpoint/2010/main" val="2971562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4</a:t>
            </a:fld>
            <a:endParaRPr lang="en-GB"/>
          </a:p>
        </p:txBody>
      </p:sp>
    </p:spTree>
    <p:extLst>
      <p:ext uri="{BB962C8B-B14F-4D97-AF65-F5344CB8AC3E}">
        <p14:creationId xmlns:p14="http://schemas.microsoft.com/office/powerpoint/2010/main" val="24325037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40</a:t>
            </a:fld>
            <a:endParaRPr lang="en-GB"/>
          </a:p>
        </p:txBody>
      </p:sp>
    </p:spTree>
    <p:extLst>
      <p:ext uri="{BB962C8B-B14F-4D97-AF65-F5344CB8AC3E}">
        <p14:creationId xmlns:p14="http://schemas.microsoft.com/office/powerpoint/2010/main" val="3048288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41</a:t>
            </a:fld>
            <a:endParaRPr lang="en-GB"/>
          </a:p>
        </p:txBody>
      </p:sp>
    </p:spTree>
    <p:extLst>
      <p:ext uri="{BB962C8B-B14F-4D97-AF65-F5344CB8AC3E}">
        <p14:creationId xmlns:p14="http://schemas.microsoft.com/office/powerpoint/2010/main" val="3403522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5</a:t>
            </a:fld>
            <a:endParaRPr lang="en-GB"/>
          </a:p>
        </p:txBody>
      </p:sp>
    </p:spTree>
    <p:extLst>
      <p:ext uri="{BB962C8B-B14F-4D97-AF65-F5344CB8AC3E}">
        <p14:creationId xmlns:p14="http://schemas.microsoft.com/office/powerpoint/2010/main" val="1360466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dirty="0" smtClean="0"/>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6</a:t>
            </a:fld>
            <a:endParaRPr lang="en-GB"/>
          </a:p>
        </p:txBody>
      </p:sp>
    </p:spTree>
    <p:extLst>
      <p:ext uri="{BB962C8B-B14F-4D97-AF65-F5344CB8AC3E}">
        <p14:creationId xmlns:p14="http://schemas.microsoft.com/office/powerpoint/2010/main" val="1532388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7</a:t>
            </a:fld>
            <a:endParaRPr lang="en-GB"/>
          </a:p>
        </p:txBody>
      </p:sp>
    </p:spTree>
    <p:extLst>
      <p:ext uri="{BB962C8B-B14F-4D97-AF65-F5344CB8AC3E}">
        <p14:creationId xmlns:p14="http://schemas.microsoft.com/office/powerpoint/2010/main" val="234800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8</a:t>
            </a:fld>
            <a:endParaRPr lang="en-GB"/>
          </a:p>
        </p:txBody>
      </p:sp>
    </p:spTree>
    <p:extLst>
      <p:ext uri="{BB962C8B-B14F-4D97-AF65-F5344CB8AC3E}">
        <p14:creationId xmlns:p14="http://schemas.microsoft.com/office/powerpoint/2010/main" val="1752933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latin typeface="+mn-lt"/>
                <a:ea typeface="+mn-ea"/>
                <a:cs typeface="+mn-cs"/>
              </a:rPr>
              <a:t>We </a:t>
            </a:r>
            <a:r>
              <a:rPr lang="en-IE" sz="1200" u="none" kern="1200" dirty="0" smtClean="0">
                <a:solidFill>
                  <a:schemeClr val="tx1"/>
                </a:solidFill>
                <a:latin typeface="+mn-lt"/>
                <a:ea typeface="+mn-ea"/>
                <a:cs typeface="+mn-cs"/>
              </a:rPr>
              <a:t>have produced </a:t>
            </a:r>
            <a:r>
              <a:rPr lang="en-US" sz="1200" u="sng" kern="1200" dirty="0" smtClean="0">
                <a:solidFill>
                  <a:schemeClr val="tx1"/>
                </a:solidFill>
                <a:latin typeface="+mn-lt"/>
                <a:ea typeface="+mn-ea"/>
                <a:cs typeface="+mn-cs"/>
                <a:hlinkClick r:id="rId3"/>
              </a:rPr>
              <a:t>www.eupati.eu</a:t>
            </a:r>
            <a:r>
              <a:rPr lang="en-US" sz="1200" u="sng" kern="1200" dirty="0" smtClean="0">
                <a:solidFill>
                  <a:schemeClr val="tx1"/>
                </a:solidFill>
                <a:latin typeface="+mn-lt"/>
                <a:ea typeface="+mn-ea"/>
                <a:cs typeface="+mn-cs"/>
              </a:rPr>
              <a:t> and the </a:t>
            </a:r>
            <a:r>
              <a:rPr lang="en-IE" sz="1200" u="none" kern="1200" dirty="0" smtClean="0">
                <a:solidFill>
                  <a:schemeClr val="tx1"/>
                </a:solidFill>
                <a:latin typeface="+mn-lt"/>
                <a:ea typeface="+mn-ea"/>
                <a:cs typeface="+mn-cs"/>
              </a:rPr>
              <a:t>EUPATI Toolbox under a Creative Commons </a:t>
            </a:r>
            <a:r>
              <a:rPr lang="en-US" sz="1200" kern="1200" dirty="0" smtClean="0">
                <a:solidFill>
                  <a:schemeClr val="tx1"/>
                </a:solidFill>
                <a:latin typeface="+mn-lt"/>
                <a:ea typeface="+mn-ea"/>
                <a:cs typeface="+mn-cs"/>
              </a:rPr>
              <a:t>Attribution-</a:t>
            </a:r>
            <a:r>
              <a:rPr lang="en-US" sz="1200" kern="1200" dirty="0" err="1" smtClean="0">
                <a:solidFill>
                  <a:schemeClr val="tx1"/>
                </a:solidFill>
                <a:latin typeface="+mn-lt"/>
                <a:ea typeface="+mn-ea"/>
                <a:cs typeface="+mn-cs"/>
              </a:rPr>
              <a:t>NonCommercial</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ShareAlike</a:t>
            </a:r>
            <a:r>
              <a:rPr lang="en-US" sz="1200" kern="1200" dirty="0" smtClean="0">
                <a:solidFill>
                  <a:schemeClr val="tx1"/>
                </a:solidFill>
                <a:latin typeface="+mn-lt"/>
                <a:ea typeface="+mn-ea"/>
                <a:cs typeface="+mn-cs"/>
              </a:rPr>
              <a:t> 4.0 (CC BY-NC-SA 4.0) license.</a:t>
            </a:r>
            <a:endParaRPr lang="en-GB" sz="1200" kern="1200" dirty="0" smtClean="0">
              <a:solidFill>
                <a:schemeClr val="tx1"/>
              </a:solidFill>
              <a:latin typeface="+mn-lt"/>
              <a:ea typeface="+mn-ea"/>
              <a:cs typeface="+mn-cs"/>
            </a:endParaRPr>
          </a:p>
          <a:p>
            <a:r>
              <a:rPr lang="en-IE" sz="1200" u="none" kern="1200" dirty="0" smtClean="0">
                <a:solidFill>
                  <a:schemeClr val="tx1"/>
                </a:solidFill>
                <a:latin typeface="+mn-lt"/>
                <a:ea typeface="+mn-ea"/>
                <a:cs typeface="+mn-cs"/>
              </a:rPr>
              <a:t>This means that we give permission to any public third party to share and ADAPT our creative work as long as all copyright notices for the work – including original sources – are kept intact and as long as the use is non-commercial.   This use is free.</a:t>
            </a:r>
            <a:endParaRPr lang="en-US" sz="1200" u="none"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By licensing our work with the CC BY-NC-SA 4.0 license it means that you </a:t>
            </a:r>
            <a:r>
              <a:rPr lang="en-US" sz="1200" b="1" u="sng" kern="1200" dirty="0" smtClean="0">
                <a:solidFill>
                  <a:schemeClr val="tx1"/>
                </a:solidFill>
                <a:latin typeface="+mn-lt"/>
                <a:ea typeface="+mn-ea"/>
                <a:cs typeface="+mn-cs"/>
              </a:rPr>
              <a:t>may</a:t>
            </a:r>
            <a:r>
              <a:rPr lang="en-US" sz="1200" kern="1200" dirty="0" smtClean="0">
                <a:solidFill>
                  <a:schemeClr val="tx1"/>
                </a:solidFill>
                <a:latin typeface="+mn-lt"/>
                <a:ea typeface="+mn-ea"/>
                <a:cs typeface="+mn-cs"/>
              </a:rPr>
              <a:t>:</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    </a:t>
            </a:r>
            <a:r>
              <a:rPr lang="en-US" sz="1200" b="1" kern="1200" dirty="0" smtClean="0">
                <a:solidFill>
                  <a:schemeClr val="tx1"/>
                </a:solidFill>
                <a:latin typeface="+mn-lt"/>
                <a:ea typeface="+mn-ea"/>
                <a:cs typeface="+mn-cs"/>
              </a:rPr>
              <a:t>Share</a:t>
            </a:r>
            <a:r>
              <a:rPr lang="en-US" sz="1200" kern="1200" dirty="0" smtClean="0">
                <a:solidFill>
                  <a:schemeClr val="tx1"/>
                </a:solidFill>
                <a:latin typeface="+mn-lt"/>
                <a:ea typeface="+mn-ea"/>
                <a:cs typeface="+mn-cs"/>
              </a:rPr>
              <a:t> — copy and redistribute the material in any medium or format</a:t>
            </a:r>
            <a:endParaRPr lang="en-GB" sz="1200" kern="1200" dirty="0" smtClean="0">
              <a:solidFill>
                <a:schemeClr val="tx1"/>
              </a:solidFill>
              <a:latin typeface="+mn-lt"/>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o    </a:t>
            </a:r>
            <a:r>
              <a:rPr lang="en-US" sz="1200" b="1" kern="1200" dirty="0" smtClean="0">
                <a:solidFill>
                  <a:schemeClr val="tx1"/>
                </a:solidFill>
                <a:latin typeface="+mn-lt"/>
                <a:ea typeface="+mn-ea"/>
                <a:cs typeface="+mn-cs"/>
              </a:rPr>
              <a:t>Adapt</a:t>
            </a:r>
            <a:r>
              <a:rPr lang="en-US" sz="1200" kern="1200" dirty="0" smtClean="0">
                <a:solidFill>
                  <a:schemeClr val="tx1"/>
                </a:solidFill>
                <a:latin typeface="+mn-lt"/>
                <a:ea typeface="+mn-ea"/>
                <a:cs typeface="+mn-cs"/>
              </a:rPr>
              <a:t> — remix, transform, and build upon the material within</a:t>
            </a:r>
            <a:r>
              <a:rPr lang="en-US" sz="1200" kern="1200" baseline="0" dirty="0" smtClean="0">
                <a:solidFill>
                  <a:schemeClr val="tx1"/>
                </a:solidFill>
                <a:latin typeface="+mn-lt"/>
                <a:ea typeface="+mn-ea"/>
                <a:cs typeface="+mn-cs"/>
              </a:rPr>
              <a:t> the boundaries of c</a:t>
            </a:r>
            <a:r>
              <a:rPr lang="en-US" sz="2400" dirty="0" smtClean="0"/>
              <a:t>opyright law on non-commercial basis</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does however mean that when you use it you must:</a:t>
            </a:r>
            <a:endParaRPr lang="en-GB" sz="1200" kern="1200" dirty="0" smtClean="0">
              <a:solidFill>
                <a:schemeClr val="tx1"/>
              </a:solidFill>
              <a:latin typeface="+mn-lt"/>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o    </a:t>
            </a:r>
            <a:r>
              <a:rPr lang="en-US" sz="2400" dirty="0" smtClean="0"/>
              <a:t>Authorship and licensing needs to stay intact and mentioned on all derivatives</a:t>
            </a:r>
            <a:r>
              <a:rPr lang="en-US" sz="2400" baseline="0" dirty="0" smtClean="0"/>
              <a:t> - </a:t>
            </a:r>
            <a:r>
              <a:rPr lang="en-US" sz="1200" kern="1200" dirty="0" smtClean="0">
                <a:solidFill>
                  <a:schemeClr val="tx1"/>
                </a:solidFill>
                <a:latin typeface="+mn-lt"/>
                <a:ea typeface="+mn-ea"/>
                <a:cs typeface="+mn-cs"/>
              </a:rPr>
              <a:t>give </a:t>
            </a:r>
            <a:r>
              <a:rPr lang="en-US" sz="1200" u="sng" kern="1200" dirty="0" smtClean="0">
                <a:solidFill>
                  <a:schemeClr val="tx1"/>
                </a:solidFill>
                <a:latin typeface="+mn-lt"/>
                <a:ea typeface="+mn-ea"/>
                <a:cs typeface="+mn-cs"/>
                <a:hlinkClick r:id="rId4"/>
              </a:rPr>
              <a:t>appropriate credit</a:t>
            </a:r>
            <a:r>
              <a:rPr lang="en-US" sz="1200" kern="1200" dirty="0" smtClean="0">
                <a:solidFill>
                  <a:schemeClr val="tx1"/>
                </a:solidFill>
                <a:latin typeface="+mn-lt"/>
                <a:ea typeface="+mn-ea"/>
                <a:cs typeface="+mn-cs"/>
              </a:rPr>
              <a:t>, you must provide the name of the creator and attribution parties (</a:t>
            </a:r>
            <a:r>
              <a:rPr lang="en-US" sz="1200" kern="1200" dirty="0" err="1" smtClean="0">
                <a:solidFill>
                  <a:schemeClr val="tx1"/>
                </a:solidFill>
                <a:latin typeface="+mn-lt"/>
                <a:ea typeface="+mn-ea"/>
                <a:cs typeface="+mn-cs"/>
              </a:rPr>
              <a:t>i.e</a:t>
            </a:r>
            <a:r>
              <a:rPr lang="en-US" sz="1200" kern="1200" dirty="0" smtClean="0">
                <a:solidFill>
                  <a:schemeClr val="tx1"/>
                </a:solidFill>
                <a:latin typeface="+mn-lt"/>
                <a:ea typeface="+mn-ea"/>
                <a:cs typeface="+mn-cs"/>
              </a:rPr>
              <a:t>, EUPATI), a copyright notice, a license notice, a disclaimer notice, and a link to the material</a:t>
            </a:r>
          </a:p>
          <a:p>
            <a:r>
              <a:rPr lang="en-US" sz="1200" kern="1200" dirty="0" smtClean="0">
                <a:solidFill>
                  <a:schemeClr val="tx1"/>
                </a:solidFill>
                <a:latin typeface="+mn-lt"/>
                <a:ea typeface="+mn-ea"/>
                <a:cs typeface="+mn-cs"/>
              </a:rPr>
              <a:t>o    provide a link to the license – </a:t>
            </a:r>
            <a:r>
              <a:rPr lang="en-US" sz="1200" u="sng" kern="1200" dirty="0" smtClean="0">
                <a:solidFill>
                  <a:schemeClr val="tx1"/>
                </a:solidFill>
                <a:latin typeface="+mn-lt"/>
                <a:ea typeface="+mn-ea"/>
                <a:cs typeface="+mn-cs"/>
                <a:hlinkClick r:id="rId5"/>
              </a:rPr>
              <a:t>https://creativecommons.org/licenses/by-nc-sa/4.0/</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    indicate if you modified the material and retain an indication of previous modifications</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    If you remix, transform, or build upon the material, you must distribute your contributions under the same license as the original (CC BY-NC-SA 4.0). You may not apply legal terms or technological measures that legally restrict others from doing anything the license permits.</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can do this in any reasonable manner, but not in any way that suggests that EUPATI endorses you or your use.</a:t>
            </a:r>
          </a:p>
          <a:p>
            <a:endParaRPr lang="en-US" sz="1200" kern="1200" dirty="0" smtClean="0">
              <a:solidFill>
                <a:schemeClr val="tx1"/>
              </a:solidFill>
              <a:latin typeface="+mn-lt"/>
              <a:ea typeface="+mn-ea"/>
              <a:cs typeface="+mn-cs"/>
            </a:endParaRPr>
          </a:p>
          <a:p>
            <a:r>
              <a:rPr lang="de-CH" sz="1200" b="1" kern="1200" dirty="0" smtClean="0">
                <a:solidFill>
                  <a:schemeClr val="tx1"/>
                </a:solidFill>
                <a:latin typeface="+mn-lt"/>
                <a:ea typeface="+mn-ea"/>
                <a:cs typeface="+mn-cs"/>
              </a:rPr>
              <a:t>Example if you </a:t>
            </a:r>
            <a:r>
              <a:rPr lang="de-CH" sz="1200" b="1" u="sng" kern="1200" dirty="0" smtClean="0">
                <a:solidFill>
                  <a:schemeClr val="tx1"/>
                </a:solidFill>
                <a:latin typeface="+mn-lt"/>
                <a:ea typeface="+mn-ea"/>
                <a:cs typeface="+mn-cs"/>
              </a:rPr>
              <a:t>have not</a:t>
            </a:r>
            <a:r>
              <a:rPr lang="de-CH" sz="1200" b="1" kern="1200" dirty="0" smtClean="0">
                <a:solidFill>
                  <a:schemeClr val="tx1"/>
                </a:solidFill>
                <a:latin typeface="+mn-lt"/>
                <a:ea typeface="+mn-ea"/>
                <a:cs typeface="+mn-cs"/>
              </a:rPr>
              <a:t> changed anything:</a:t>
            </a:r>
          </a:p>
          <a:p>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6"/>
              </a:rPr>
              <a:t>Phases of Clinical Development</a:t>
            </a:r>
            <a:r>
              <a:rPr lang="en-US" sz="1200" kern="1200" dirty="0" smtClean="0">
                <a:solidFill>
                  <a:schemeClr val="tx1"/>
                </a:solidFill>
                <a:effectLst/>
                <a:latin typeface="+mn-lt"/>
                <a:ea typeface="+mn-ea"/>
                <a:cs typeface="+mn-cs"/>
              </a:rPr>
              <a:t>” by </a:t>
            </a:r>
            <a:r>
              <a:rPr lang="en-US" sz="1200" u="sng" kern="1200" dirty="0" smtClean="0">
                <a:solidFill>
                  <a:schemeClr val="tx1"/>
                </a:solidFill>
                <a:effectLst/>
                <a:latin typeface="+mn-lt"/>
                <a:ea typeface="+mn-ea"/>
                <a:cs typeface="+mn-cs"/>
                <a:hlinkClick r:id="rId3"/>
              </a:rPr>
              <a:t>EUPATI</a:t>
            </a:r>
            <a:r>
              <a:rPr lang="en-US" sz="1200" kern="1200" dirty="0" smtClean="0">
                <a:solidFill>
                  <a:schemeClr val="tx1"/>
                </a:solidFill>
                <a:effectLst/>
                <a:latin typeface="+mn-lt"/>
                <a:ea typeface="+mn-ea"/>
                <a:cs typeface="+mn-cs"/>
              </a:rPr>
              <a:t> is licensed under </a:t>
            </a:r>
            <a:r>
              <a:rPr lang="en-US" sz="1200" u="sng" kern="1200" dirty="0" smtClean="0">
                <a:solidFill>
                  <a:schemeClr val="tx1"/>
                </a:solidFill>
                <a:effectLst/>
                <a:latin typeface="+mn-lt"/>
                <a:ea typeface="+mn-ea"/>
                <a:cs typeface="+mn-cs"/>
                <a:hlinkClick r:id="rId4"/>
              </a:rPr>
              <a:t>CC BY-NC-SA 4.0</a:t>
            </a:r>
            <a:endParaRPr lang="en-US" sz="1200" u="sng" kern="1200" dirty="0" smtClean="0">
              <a:solidFill>
                <a:schemeClr val="tx1"/>
              </a:solidFill>
              <a:effectLst/>
              <a:latin typeface="+mn-lt"/>
              <a:ea typeface="+mn-ea"/>
              <a:cs typeface="+mn-cs"/>
            </a:endParaRPr>
          </a:p>
          <a:p>
            <a:endParaRPr lang="de-CH" sz="1200" b="1" u="sng" kern="1200" dirty="0" smtClean="0">
              <a:solidFill>
                <a:schemeClr val="tx1"/>
              </a:solidFill>
              <a:effectLst/>
              <a:latin typeface="+mn-lt"/>
              <a:ea typeface="+mn-ea"/>
              <a:cs typeface="+mn-cs"/>
            </a:endParaRPr>
          </a:p>
          <a:p>
            <a:r>
              <a:rPr lang="de-CH" sz="1200" b="1" u="sng" kern="1200" dirty="0" smtClean="0">
                <a:solidFill>
                  <a:schemeClr val="tx1"/>
                </a:solidFill>
                <a:effectLst/>
                <a:latin typeface="+mn-lt"/>
                <a:ea typeface="+mn-ea"/>
                <a:cs typeface="+mn-cs"/>
              </a:rPr>
              <a:t>Example</a:t>
            </a:r>
            <a:r>
              <a:rPr lang="de-CH" sz="1200" b="1" u="sng" kern="1200" baseline="0" dirty="0" smtClean="0">
                <a:solidFill>
                  <a:schemeClr val="tx1"/>
                </a:solidFill>
                <a:effectLst/>
                <a:latin typeface="+mn-lt"/>
                <a:ea typeface="+mn-ea"/>
                <a:cs typeface="+mn-cs"/>
              </a:rPr>
              <a:t> if you </a:t>
            </a:r>
            <a:r>
              <a:rPr lang="de-CH" sz="1200" b="1" u="none" kern="1200" baseline="0" dirty="0" smtClean="0">
                <a:solidFill>
                  <a:schemeClr val="tx1"/>
                </a:solidFill>
                <a:effectLst/>
                <a:latin typeface="+mn-lt"/>
                <a:ea typeface="+mn-ea"/>
                <a:cs typeface="+mn-cs"/>
              </a:rPr>
              <a:t>have</a:t>
            </a:r>
            <a:r>
              <a:rPr lang="de-CH" sz="1200" b="1" u="sng" kern="1200" baseline="0" dirty="0" smtClean="0">
                <a:solidFill>
                  <a:schemeClr val="tx1"/>
                </a:solidFill>
                <a:effectLst/>
                <a:latin typeface="+mn-lt"/>
                <a:ea typeface="+mn-ea"/>
                <a:cs typeface="+mn-cs"/>
              </a:rPr>
              <a:t> changed something: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7"/>
              </a:rPr>
              <a:t>My clinical trials guide</a:t>
            </a:r>
            <a:r>
              <a:rPr lang="en-US" sz="1200" kern="1200" dirty="0" smtClean="0">
                <a:solidFill>
                  <a:schemeClr val="tx1"/>
                </a:solidFill>
                <a:effectLst/>
                <a:latin typeface="+mn-lt"/>
                <a:ea typeface="+mn-ea"/>
                <a:cs typeface="+mn-cs"/>
              </a:rPr>
              <a:t>” is a derivative of “</a:t>
            </a:r>
            <a:r>
              <a:rPr lang="en-US" sz="1200" u="sng" kern="1200" dirty="0" smtClean="0">
                <a:solidFill>
                  <a:schemeClr val="tx1"/>
                </a:solidFill>
                <a:effectLst/>
                <a:latin typeface="+mn-lt"/>
                <a:ea typeface="+mn-ea"/>
                <a:cs typeface="+mn-cs"/>
                <a:hlinkClick r:id="rId6"/>
              </a:rPr>
              <a:t>Phases of Clinical Development</a:t>
            </a:r>
            <a:r>
              <a:rPr lang="en-US" sz="1200" kern="1200" dirty="0" smtClean="0">
                <a:solidFill>
                  <a:schemeClr val="tx1"/>
                </a:solidFill>
                <a:effectLst/>
                <a:latin typeface="+mn-lt"/>
                <a:ea typeface="+mn-ea"/>
                <a:cs typeface="+mn-cs"/>
              </a:rPr>
              <a:t>” by </a:t>
            </a:r>
            <a:r>
              <a:rPr lang="en-US" sz="1200" u="sng" kern="1200" dirty="0" smtClean="0">
                <a:solidFill>
                  <a:schemeClr val="tx1"/>
                </a:solidFill>
                <a:effectLst/>
                <a:latin typeface="+mn-lt"/>
                <a:ea typeface="+mn-ea"/>
                <a:cs typeface="+mn-cs"/>
                <a:hlinkClick r:id="rId3"/>
              </a:rPr>
              <a:t>EUPATI</a:t>
            </a:r>
            <a:r>
              <a:rPr lang="en-US" sz="1200" kern="1200" dirty="0" smtClean="0">
                <a:solidFill>
                  <a:schemeClr val="tx1"/>
                </a:solidFill>
                <a:effectLst/>
                <a:latin typeface="+mn-lt"/>
                <a:ea typeface="+mn-ea"/>
                <a:cs typeface="+mn-cs"/>
              </a:rPr>
              <a:t> used under </a:t>
            </a:r>
            <a:r>
              <a:rPr lang="en-US" sz="1200" u="sng" kern="1200" dirty="0" smtClean="0">
                <a:solidFill>
                  <a:schemeClr val="tx1"/>
                </a:solidFill>
                <a:effectLst/>
                <a:latin typeface="+mn-lt"/>
                <a:ea typeface="+mn-ea"/>
                <a:cs typeface="+mn-cs"/>
                <a:hlinkClick r:id="rId4"/>
              </a:rPr>
              <a:t>CC BY-NC-SA 4.0</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7"/>
              </a:rPr>
              <a:t>My clinical trials guide</a:t>
            </a:r>
            <a:r>
              <a:rPr lang="en-US" sz="1200" kern="1200" dirty="0" smtClean="0">
                <a:solidFill>
                  <a:schemeClr val="tx1"/>
                </a:solidFill>
                <a:effectLst/>
                <a:latin typeface="+mn-lt"/>
                <a:ea typeface="+mn-ea"/>
                <a:cs typeface="+mn-cs"/>
              </a:rPr>
              <a:t>” is licensed under </a:t>
            </a:r>
            <a:r>
              <a:rPr lang="en-US" sz="1200" u="sng" kern="1200" dirty="0" smtClean="0">
                <a:solidFill>
                  <a:schemeClr val="tx1"/>
                </a:solidFill>
                <a:effectLst/>
                <a:latin typeface="+mn-lt"/>
                <a:ea typeface="+mn-ea"/>
                <a:cs typeface="+mn-cs"/>
                <a:hlinkClick r:id="rId4"/>
              </a:rPr>
              <a:t>CC BY-NC-SA 4.0</a:t>
            </a:r>
            <a:r>
              <a:rPr lang="en-US" sz="1200" kern="1200" dirty="0" smtClean="0">
                <a:solidFill>
                  <a:schemeClr val="tx1"/>
                </a:solidFill>
                <a:effectLst/>
                <a:latin typeface="+mn-lt"/>
                <a:ea typeface="+mn-ea"/>
                <a:cs typeface="+mn-cs"/>
              </a:rPr>
              <a:t> by [insert editor’s name]</a:t>
            </a:r>
          </a:p>
          <a:p>
            <a:endParaRPr lang="en-US" sz="1200" kern="1200" dirty="0" smtClean="0">
              <a:solidFill>
                <a:schemeClr val="tx1"/>
              </a:solidFill>
              <a:latin typeface="+mn-lt"/>
              <a:ea typeface="+mn-ea"/>
              <a:cs typeface="+mn-cs"/>
            </a:endParaRPr>
          </a:p>
          <a:p>
            <a:pPr marL="285750" marR="0" lvl="0" indent="-285750" algn="l" defTabSz="914400" rtl="0" eaLnBrk="1" fontAlgn="base" latinLnBrk="0" hangingPunct="1">
              <a:lnSpc>
                <a:spcPct val="95000"/>
              </a:lnSpc>
              <a:spcBef>
                <a:spcPct val="20000"/>
              </a:spcBef>
              <a:spcAft>
                <a:spcPct val="0"/>
              </a:spcAft>
              <a:buClr>
                <a:schemeClr val="accent2"/>
              </a:buClr>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rPr>
              <a:t>Similarly applied by e.g. </a:t>
            </a:r>
            <a:r>
              <a:rPr kumimoji="0" lang="en-US" sz="2400" b="0" i="0" u="none" strike="noStrike" kern="0" cap="none" spc="0" normalizeH="0" baseline="0" noProof="0" dirty="0" err="1" smtClean="0">
                <a:ln>
                  <a:noFill/>
                </a:ln>
                <a:solidFill>
                  <a:schemeClr val="tx1"/>
                </a:solidFill>
                <a:effectLst/>
                <a:uLnTx/>
                <a:uFillTx/>
                <a:latin typeface="+mn-lt"/>
              </a:rPr>
              <a:t>WikiPedia</a:t>
            </a:r>
            <a:r>
              <a:rPr kumimoji="0" lang="en-US" sz="2400" b="0" i="0" u="none" strike="noStrike" kern="0" cap="none" spc="0" normalizeH="0" baseline="0" noProof="0" dirty="0" smtClean="0">
                <a:ln>
                  <a:noFill/>
                </a:ln>
                <a:solidFill>
                  <a:schemeClr val="tx1"/>
                </a:solidFill>
                <a:effectLst/>
                <a:uLnTx/>
                <a:uFillTx/>
                <a:latin typeface="+mn-lt"/>
              </a:rPr>
              <a:t>, Google and many others</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above is an easy to read summary of, but does not substitute the legal text of the license which is available to read and for download at </a:t>
            </a:r>
            <a:r>
              <a:rPr lang="en-US" sz="1200" u="sng" kern="1200" dirty="0" smtClean="0">
                <a:solidFill>
                  <a:schemeClr val="tx1"/>
                </a:solidFill>
                <a:latin typeface="+mn-lt"/>
                <a:ea typeface="+mn-ea"/>
                <a:cs typeface="+mn-cs"/>
                <a:hlinkClick r:id="rId8"/>
              </a:rPr>
              <a:t>https://creativecommons.org/licenses/by-nc-sa/4.0/legalcode</a:t>
            </a:r>
            <a:endParaRPr lang="en-US" sz="1200" u="sng"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Anyone who wants to use EUPATI material for a commercial purpose must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contact </a:t>
            </a:r>
            <a:r>
              <a:rPr lang="en-US" sz="1200" u="sng" kern="1200" dirty="0" smtClean="0">
                <a:solidFill>
                  <a:schemeClr val="tx1"/>
                </a:solidFill>
                <a:latin typeface="+mn-lt"/>
                <a:ea typeface="+mn-ea"/>
                <a:cs typeface="+mn-cs"/>
                <a:hlinkClick r:id="rId9"/>
              </a:rPr>
              <a:t>licenses@eupati.eu</a:t>
            </a:r>
            <a:r>
              <a:rPr lang="en-US" sz="1200" kern="1200" dirty="0" smtClean="0">
                <a:solidFill>
                  <a:schemeClr val="tx1"/>
                </a:solidFill>
                <a:latin typeface="+mn-lt"/>
                <a:ea typeface="+mn-ea"/>
                <a:cs typeface="+mn-cs"/>
              </a:rPr>
              <a:t> to understand options.</a:t>
            </a:r>
            <a:endParaRPr lang="de-CH" sz="1200" b="1"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96BC151F-8BE3-4DB6-B91C-3A8596DB9493}" type="slidenum">
              <a:rPr lang="en-GB" smtClean="0"/>
              <a:pPr>
                <a:defRPr/>
              </a:pPr>
              <a:t>9</a:t>
            </a:fld>
            <a:endParaRPr lang="en-GB"/>
          </a:p>
        </p:txBody>
      </p:sp>
    </p:spTree>
    <p:extLst>
      <p:ext uri="{BB962C8B-B14F-4D97-AF65-F5344CB8AC3E}">
        <p14:creationId xmlns:p14="http://schemas.microsoft.com/office/powerpoint/2010/main" val="4063717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ithout subtitle">
    <p:spTree>
      <p:nvGrpSpPr>
        <p:cNvPr id="1" name=""/>
        <p:cNvGrpSpPr/>
        <p:nvPr/>
      </p:nvGrpSpPr>
      <p:grpSpPr>
        <a:xfrm>
          <a:off x="0" y="0"/>
          <a:ext cx="0" cy="0"/>
          <a:chOff x="0" y="0"/>
          <a:chExt cx="0" cy="0"/>
        </a:xfrm>
      </p:grpSpPr>
      <p:sp>
        <p:nvSpPr>
          <p:cNvPr id="6156" name="Rectangle 12"/>
          <p:cNvSpPr>
            <a:spLocks noGrp="1" noChangeArrowheads="1"/>
          </p:cNvSpPr>
          <p:nvPr>
            <p:ph type="ctrTitle"/>
          </p:nvPr>
        </p:nvSpPr>
        <p:spPr bwMode="black">
          <a:xfrm>
            <a:off x="467544" y="3717032"/>
            <a:ext cx="8280920" cy="646331"/>
          </a:xfrm>
        </p:spPr>
        <p:txBody>
          <a:bodyPr anchor="ctr" anchorCtr="0"/>
          <a:lstStyle>
            <a:lvl1pPr algn="ctr">
              <a:spcBef>
                <a:spcPct val="50000"/>
              </a:spcBef>
              <a:defRPr sz="4000">
                <a:solidFill>
                  <a:schemeClr val="tx1"/>
                </a:solidFill>
              </a:defRPr>
            </a:lvl1pPr>
          </a:lstStyle>
          <a:p>
            <a:r>
              <a:rPr lang="en-US" smtClean="0"/>
              <a:t>Click to edit Master title style</a:t>
            </a:r>
            <a:endParaRPr lang="en-US" dirty="0"/>
          </a:p>
        </p:txBody>
      </p:sp>
      <p:pic>
        <p:nvPicPr>
          <p:cNvPr id="3" name="Bild 2" descr="Header_plai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125" y="0"/>
            <a:ext cx="9180000" cy="1883476"/>
          </a:xfrm>
          <a:prstGeom prst="rect">
            <a:avLst/>
          </a:prstGeom>
        </p:spPr>
      </p:pic>
    </p:spTree>
    <p:extLst>
      <p:ext uri="{BB962C8B-B14F-4D97-AF65-F5344CB8AC3E}">
        <p14:creationId xmlns:p14="http://schemas.microsoft.com/office/powerpoint/2010/main" val="219298730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 without subtitle">
    <p:spTree>
      <p:nvGrpSpPr>
        <p:cNvPr id="1" name=""/>
        <p:cNvGrpSpPr/>
        <p:nvPr/>
      </p:nvGrpSpPr>
      <p:grpSpPr>
        <a:xfrm>
          <a:off x="0" y="0"/>
          <a:ext cx="0" cy="0"/>
          <a:chOff x="0" y="0"/>
          <a:chExt cx="0" cy="0"/>
        </a:xfrm>
      </p:grpSpPr>
      <p:sp>
        <p:nvSpPr>
          <p:cNvPr id="6156" name="Rectangle 12"/>
          <p:cNvSpPr>
            <a:spLocks noGrp="1" noChangeArrowheads="1"/>
          </p:cNvSpPr>
          <p:nvPr>
            <p:ph type="ctrTitle"/>
          </p:nvPr>
        </p:nvSpPr>
        <p:spPr bwMode="black">
          <a:xfrm>
            <a:off x="467544" y="3717032"/>
            <a:ext cx="8280920" cy="646331"/>
          </a:xfrm>
        </p:spPr>
        <p:txBody>
          <a:bodyPr anchor="ctr" anchorCtr="0"/>
          <a:lstStyle>
            <a:lvl1pPr algn="ctr">
              <a:spcBef>
                <a:spcPct val="50000"/>
              </a:spcBef>
              <a:defRPr sz="4000">
                <a:solidFill>
                  <a:schemeClr val="tx1"/>
                </a:solidFill>
              </a:defRPr>
            </a:lvl1pPr>
          </a:lstStyle>
          <a:p>
            <a:r>
              <a:rPr lang="en-US" smtClean="0"/>
              <a:t>Click to edit Master title style</a:t>
            </a:r>
            <a:endParaRPr lang="en-US" dirty="0"/>
          </a:p>
        </p:txBody>
      </p:sp>
      <p:pic>
        <p:nvPicPr>
          <p:cNvPr id="3" name="Bild 2" descr="Header_plain.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125" y="0"/>
            <a:ext cx="9180000" cy="1883476"/>
          </a:xfrm>
          <a:prstGeom prst="rect">
            <a:avLst/>
          </a:prstGeom>
        </p:spPr>
      </p:pic>
    </p:spTree>
    <p:extLst>
      <p:ext uri="{BB962C8B-B14F-4D97-AF65-F5344CB8AC3E}">
        <p14:creationId xmlns:p14="http://schemas.microsoft.com/office/powerpoint/2010/main" val="305541555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WP1">
    <p:spTree>
      <p:nvGrpSpPr>
        <p:cNvPr id="1" name=""/>
        <p:cNvGrpSpPr/>
        <p:nvPr/>
      </p:nvGrpSpPr>
      <p:grpSpPr>
        <a:xfrm>
          <a:off x="0" y="0"/>
          <a:ext cx="0" cy="0"/>
          <a:chOff x="0" y="0"/>
          <a:chExt cx="0" cy="0"/>
        </a:xfrm>
      </p:grpSpPr>
      <p:sp>
        <p:nvSpPr>
          <p:cNvPr id="9" name="Title 1"/>
          <p:cNvSpPr>
            <a:spLocks noGrp="1"/>
          </p:cNvSpPr>
          <p:nvPr>
            <p:ph type="title"/>
          </p:nvPr>
        </p:nvSpPr>
        <p:spPr>
          <a:xfrm>
            <a:off x="323528" y="404665"/>
            <a:ext cx="7092968" cy="936103"/>
          </a:xfrm>
        </p:spPr>
        <p:txBody>
          <a:bodyPr/>
          <a:lstStyle>
            <a:lvl1pPr>
              <a:defRPr sz="2800"/>
            </a:lvl1pPr>
          </a:lstStyle>
          <a:p>
            <a:r>
              <a:rPr lang="en-US" smtClean="0"/>
              <a:t>Click to edit Master title style</a:t>
            </a:r>
            <a:endParaRPr lang="en-US" dirty="0"/>
          </a:p>
        </p:txBody>
      </p:sp>
      <p:sp>
        <p:nvSpPr>
          <p:cNvPr id="10" name="Content Placeholder 2"/>
          <p:cNvSpPr>
            <a:spLocks noGrp="1"/>
          </p:cNvSpPr>
          <p:nvPr>
            <p:ph idx="1"/>
          </p:nvPr>
        </p:nvSpPr>
        <p:spPr>
          <a:xfrm>
            <a:off x="323529" y="1556793"/>
            <a:ext cx="8475984" cy="1584176"/>
          </a:xfrm>
        </p:spPr>
        <p:txBody>
          <a:bodyPr/>
          <a:lstStyle>
            <a:lvl1pPr>
              <a:defRPr sz="20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a:xfrm>
            <a:off x="6108700" y="6453188"/>
            <a:ext cx="1919288" cy="365125"/>
          </a:xfrm>
        </p:spPr>
        <p:txBody>
          <a:bodyPr/>
          <a:lstStyle>
            <a:lvl1pPr>
              <a:defRPr sz="1200" smtClean="0"/>
            </a:lvl1pPr>
            <a:extLst/>
          </a:lstStyle>
          <a:p>
            <a:pPr>
              <a:defRPr/>
            </a:pPr>
            <a:fld id="{0D3AADB2-5C9A-4598-B18E-7985C9D430B1}" type="datetimeFigureOut">
              <a:rPr lang="en-GB"/>
              <a:pPr>
                <a:defRPr/>
              </a:pPr>
              <a:t>21/01/2016</a:t>
            </a:fld>
            <a:endParaRPr lang="en-GB"/>
          </a:p>
        </p:txBody>
      </p:sp>
      <p:sp>
        <p:nvSpPr>
          <p:cNvPr id="12" name="Footer Placeholder 7"/>
          <p:cNvSpPr>
            <a:spLocks noGrp="1"/>
          </p:cNvSpPr>
          <p:nvPr>
            <p:ph type="ftr" sz="quarter" idx="11"/>
          </p:nvPr>
        </p:nvSpPr>
        <p:spPr>
          <a:xfrm>
            <a:off x="395536" y="6453188"/>
            <a:ext cx="5616327" cy="365125"/>
          </a:xfrm>
        </p:spPr>
        <p:txBody>
          <a:bodyPr/>
          <a:lstStyle>
            <a:lvl1pPr>
              <a:defRPr sz="1200" dirty="0"/>
            </a:lvl1pPr>
            <a:extLst/>
          </a:lstStyle>
          <a:p>
            <a:pPr>
              <a:defRPr/>
            </a:pPr>
            <a:endParaRPr lang="en-GB" dirty="0"/>
          </a:p>
        </p:txBody>
      </p:sp>
      <p:sp>
        <p:nvSpPr>
          <p:cNvPr id="13" name="Slide Number Placeholder 8"/>
          <p:cNvSpPr>
            <a:spLocks noGrp="1"/>
          </p:cNvSpPr>
          <p:nvPr>
            <p:ph type="sldNum" sz="quarter" idx="12"/>
          </p:nvPr>
        </p:nvSpPr>
        <p:spPr>
          <a:xfrm>
            <a:off x="8101013" y="6453188"/>
            <a:ext cx="912812" cy="365125"/>
          </a:xfrm>
        </p:spPr>
        <p:txBody>
          <a:bodyPr/>
          <a:lstStyle>
            <a:lvl1pPr algn="r">
              <a:defRPr sz="1200" smtClean="0"/>
            </a:lvl1pPr>
            <a:extLst/>
          </a:lstStyle>
          <a:p>
            <a:pPr>
              <a:defRPr/>
            </a:pPr>
            <a:fld id="{E9C4CB46-A231-4013-9269-717EA0B63DE2}" type="slidenum">
              <a:rPr lang="en-GB"/>
              <a:pPr>
                <a:defRPr/>
              </a:pPr>
              <a:t>‹#›</a:t>
            </a:fld>
            <a:endParaRPr lang="en-GB" dirty="0"/>
          </a:p>
        </p:txBody>
      </p:sp>
      <p:pic>
        <p:nvPicPr>
          <p:cNvPr id="2" name="Bild 1" descr="EUPATI_strip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294468"/>
          </a:xfrm>
          <a:prstGeom prst="rect">
            <a:avLst/>
          </a:prstGeom>
        </p:spPr>
      </p:pic>
      <p:pic>
        <p:nvPicPr>
          <p:cNvPr id="14" name="Bild 4" descr="WP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82628" y="260648"/>
            <a:ext cx="1620000" cy="486572"/>
          </a:xfrm>
          <a:prstGeom prst="rect">
            <a:avLst/>
          </a:prstGeom>
        </p:spPr>
      </p:pic>
    </p:spTree>
    <p:extLst>
      <p:ext uri="{BB962C8B-B14F-4D97-AF65-F5344CB8AC3E}">
        <p14:creationId xmlns:p14="http://schemas.microsoft.com/office/powerpoint/2010/main" val="37604743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WP2">
    <p:spTree>
      <p:nvGrpSpPr>
        <p:cNvPr id="1" name=""/>
        <p:cNvGrpSpPr/>
        <p:nvPr/>
      </p:nvGrpSpPr>
      <p:grpSpPr>
        <a:xfrm>
          <a:off x="0" y="0"/>
          <a:ext cx="0" cy="0"/>
          <a:chOff x="0" y="0"/>
          <a:chExt cx="0" cy="0"/>
        </a:xfrm>
      </p:grpSpPr>
      <p:sp>
        <p:nvSpPr>
          <p:cNvPr id="9" name="Title 1"/>
          <p:cNvSpPr>
            <a:spLocks noGrp="1"/>
          </p:cNvSpPr>
          <p:nvPr>
            <p:ph type="title"/>
          </p:nvPr>
        </p:nvSpPr>
        <p:spPr>
          <a:xfrm>
            <a:off x="323528" y="404665"/>
            <a:ext cx="7092968" cy="936103"/>
          </a:xfrm>
        </p:spPr>
        <p:txBody>
          <a:bodyPr/>
          <a:lstStyle>
            <a:lvl1pPr>
              <a:defRPr sz="2800"/>
            </a:lvl1pPr>
          </a:lstStyle>
          <a:p>
            <a:r>
              <a:rPr lang="en-US" smtClean="0"/>
              <a:t>Click to edit Master title style</a:t>
            </a:r>
            <a:endParaRPr lang="en-US" dirty="0"/>
          </a:p>
        </p:txBody>
      </p:sp>
      <p:sp>
        <p:nvSpPr>
          <p:cNvPr id="10" name="Content Placeholder 2"/>
          <p:cNvSpPr>
            <a:spLocks noGrp="1"/>
          </p:cNvSpPr>
          <p:nvPr>
            <p:ph idx="1"/>
          </p:nvPr>
        </p:nvSpPr>
        <p:spPr>
          <a:xfrm>
            <a:off x="323529" y="1556793"/>
            <a:ext cx="8475984" cy="1584176"/>
          </a:xfrm>
        </p:spPr>
        <p:txBody>
          <a:bodyPr/>
          <a:lstStyle>
            <a:lvl1pPr>
              <a:defRPr sz="20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a:xfrm>
            <a:off x="6108700" y="6453188"/>
            <a:ext cx="1919288" cy="365125"/>
          </a:xfrm>
        </p:spPr>
        <p:txBody>
          <a:bodyPr/>
          <a:lstStyle>
            <a:lvl1pPr>
              <a:defRPr sz="1200" smtClean="0"/>
            </a:lvl1pPr>
            <a:extLst/>
          </a:lstStyle>
          <a:p>
            <a:pPr>
              <a:defRPr/>
            </a:pPr>
            <a:fld id="{0D3AADB2-5C9A-4598-B18E-7985C9D430B1}" type="datetimeFigureOut">
              <a:rPr lang="en-GB"/>
              <a:pPr>
                <a:defRPr/>
              </a:pPr>
              <a:t>21/01/2016</a:t>
            </a:fld>
            <a:endParaRPr lang="en-GB"/>
          </a:p>
        </p:txBody>
      </p:sp>
      <p:sp>
        <p:nvSpPr>
          <p:cNvPr id="12" name="Footer Placeholder 7"/>
          <p:cNvSpPr>
            <a:spLocks noGrp="1"/>
          </p:cNvSpPr>
          <p:nvPr>
            <p:ph type="ftr" sz="quarter" idx="11"/>
          </p:nvPr>
        </p:nvSpPr>
        <p:spPr>
          <a:xfrm>
            <a:off x="395536" y="6453188"/>
            <a:ext cx="5616327" cy="365125"/>
          </a:xfrm>
        </p:spPr>
        <p:txBody>
          <a:bodyPr/>
          <a:lstStyle>
            <a:lvl1pPr>
              <a:defRPr sz="1200" dirty="0"/>
            </a:lvl1pPr>
            <a:extLst/>
          </a:lstStyle>
          <a:p>
            <a:pPr>
              <a:defRPr/>
            </a:pPr>
            <a:endParaRPr lang="en-GB" dirty="0"/>
          </a:p>
        </p:txBody>
      </p:sp>
      <p:sp>
        <p:nvSpPr>
          <p:cNvPr id="13" name="Slide Number Placeholder 8"/>
          <p:cNvSpPr>
            <a:spLocks noGrp="1"/>
          </p:cNvSpPr>
          <p:nvPr>
            <p:ph type="sldNum" sz="quarter" idx="12"/>
          </p:nvPr>
        </p:nvSpPr>
        <p:spPr>
          <a:xfrm>
            <a:off x="8101013" y="6453188"/>
            <a:ext cx="912812" cy="365125"/>
          </a:xfrm>
        </p:spPr>
        <p:txBody>
          <a:bodyPr/>
          <a:lstStyle>
            <a:lvl1pPr algn="r">
              <a:defRPr sz="1200" smtClean="0"/>
            </a:lvl1pPr>
            <a:extLst/>
          </a:lstStyle>
          <a:p>
            <a:pPr>
              <a:defRPr/>
            </a:pPr>
            <a:fld id="{E9C4CB46-A231-4013-9269-717EA0B63DE2}" type="slidenum">
              <a:rPr lang="en-GB"/>
              <a:pPr>
                <a:defRPr/>
              </a:pPr>
              <a:t>‹#›</a:t>
            </a:fld>
            <a:endParaRPr lang="en-GB" dirty="0"/>
          </a:p>
        </p:txBody>
      </p:sp>
      <p:pic>
        <p:nvPicPr>
          <p:cNvPr id="2" name="Bild 1" descr="EUPATI_strip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294468"/>
          </a:xfrm>
          <a:prstGeom prst="rect">
            <a:avLst/>
          </a:prstGeom>
        </p:spPr>
      </p:pic>
      <p:pic>
        <p:nvPicPr>
          <p:cNvPr id="4" name="Bild 3" descr="WP2.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19975" y="252980"/>
            <a:ext cx="1620000" cy="486572"/>
          </a:xfrm>
          <a:prstGeom prst="rect">
            <a:avLst/>
          </a:prstGeom>
        </p:spPr>
      </p:pic>
    </p:spTree>
    <p:extLst>
      <p:ext uri="{BB962C8B-B14F-4D97-AF65-F5344CB8AC3E}">
        <p14:creationId xmlns:p14="http://schemas.microsoft.com/office/powerpoint/2010/main" val="309176192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WP3">
    <p:spTree>
      <p:nvGrpSpPr>
        <p:cNvPr id="1" name=""/>
        <p:cNvGrpSpPr/>
        <p:nvPr/>
      </p:nvGrpSpPr>
      <p:grpSpPr>
        <a:xfrm>
          <a:off x="0" y="0"/>
          <a:ext cx="0" cy="0"/>
          <a:chOff x="0" y="0"/>
          <a:chExt cx="0" cy="0"/>
        </a:xfrm>
      </p:grpSpPr>
      <p:sp>
        <p:nvSpPr>
          <p:cNvPr id="9" name="Title 1"/>
          <p:cNvSpPr>
            <a:spLocks noGrp="1"/>
          </p:cNvSpPr>
          <p:nvPr>
            <p:ph type="title"/>
          </p:nvPr>
        </p:nvSpPr>
        <p:spPr>
          <a:xfrm>
            <a:off x="323528" y="404665"/>
            <a:ext cx="7092968" cy="936103"/>
          </a:xfrm>
        </p:spPr>
        <p:txBody>
          <a:bodyPr/>
          <a:lstStyle>
            <a:lvl1pPr>
              <a:defRPr sz="2800"/>
            </a:lvl1pPr>
          </a:lstStyle>
          <a:p>
            <a:r>
              <a:rPr lang="en-US" smtClean="0"/>
              <a:t>Click to edit Master title style</a:t>
            </a:r>
            <a:endParaRPr lang="en-US" dirty="0"/>
          </a:p>
        </p:txBody>
      </p:sp>
      <p:sp>
        <p:nvSpPr>
          <p:cNvPr id="10" name="Content Placeholder 2"/>
          <p:cNvSpPr>
            <a:spLocks noGrp="1"/>
          </p:cNvSpPr>
          <p:nvPr>
            <p:ph idx="1"/>
          </p:nvPr>
        </p:nvSpPr>
        <p:spPr>
          <a:xfrm>
            <a:off x="323529" y="1556793"/>
            <a:ext cx="8475984" cy="1584176"/>
          </a:xfrm>
        </p:spPr>
        <p:txBody>
          <a:bodyPr/>
          <a:lstStyle>
            <a:lvl1pPr>
              <a:defRPr sz="20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a:xfrm>
            <a:off x="6108700" y="6453188"/>
            <a:ext cx="1919288" cy="365125"/>
          </a:xfrm>
        </p:spPr>
        <p:txBody>
          <a:bodyPr/>
          <a:lstStyle>
            <a:lvl1pPr>
              <a:defRPr sz="1200" smtClean="0"/>
            </a:lvl1pPr>
            <a:extLst/>
          </a:lstStyle>
          <a:p>
            <a:pPr>
              <a:defRPr/>
            </a:pPr>
            <a:fld id="{0D3AADB2-5C9A-4598-B18E-7985C9D430B1}" type="datetimeFigureOut">
              <a:rPr lang="en-GB"/>
              <a:pPr>
                <a:defRPr/>
              </a:pPr>
              <a:t>21/01/2016</a:t>
            </a:fld>
            <a:endParaRPr lang="en-GB"/>
          </a:p>
        </p:txBody>
      </p:sp>
      <p:sp>
        <p:nvSpPr>
          <p:cNvPr id="12" name="Footer Placeholder 7"/>
          <p:cNvSpPr>
            <a:spLocks noGrp="1"/>
          </p:cNvSpPr>
          <p:nvPr>
            <p:ph type="ftr" sz="quarter" idx="11"/>
          </p:nvPr>
        </p:nvSpPr>
        <p:spPr>
          <a:xfrm>
            <a:off x="395536" y="6453188"/>
            <a:ext cx="5616327" cy="365125"/>
          </a:xfrm>
        </p:spPr>
        <p:txBody>
          <a:bodyPr/>
          <a:lstStyle>
            <a:lvl1pPr>
              <a:defRPr sz="1200" dirty="0"/>
            </a:lvl1pPr>
            <a:extLst/>
          </a:lstStyle>
          <a:p>
            <a:pPr>
              <a:defRPr/>
            </a:pPr>
            <a:endParaRPr lang="en-GB" dirty="0"/>
          </a:p>
        </p:txBody>
      </p:sp>
      <p:sp>
        <p:nvSpPr>
          <p:cNvPr id="13" name="Slide Number Placeholder 8"/>
          <p:cNvSpPr>
            <a:spLocks noGrp="1"/>
          </p:cNvSpPr>
          <p:nvPr>
            <p:ph type="sldNum" sz="quarter" idx="12"/>
          </p:nvPr>
        </p:nvSpPr>
        <p:spPr>
          <a:xfrm>
            <a:off x="8101013" y="6453188"/>
            <a:ext cx="912812" cy="365125"/>
          </a:xfrm>
        </p:spPr>
        <p:txBody>
          <a:bodyPr/>
          <a:lstStyle>
            <a:lvl1pPr algn="r">
              <a:defRPr sz="1200" smtClean="0"/>
            </a:lvl1pPr>
            <a:extLst/>
          </a:lstStyle>
          <a:p>
            <a:pPr>
              <a:defRPr/>
            </a:pPr>
            <a:fld id="{E9C4CB46-A231-4013-9269-717EA0B63DE2}" type="slidenum">
              <a:rPr lang="en-GB"/>
              <a:pPr>
                <a:defRPr/>
              </a:pPr>
              <a:t>‹#›</a:t>
            </a:fld>
            <a:endParaRPr lang="en-GB" dirty="0"/>
          </a:p>
        </p:txBody>
      </p:sp>
      <p:pic>
        <p:nvPicPr>
          <p:cNvPr id="2" name="Bild 1" descr="EUPATI_strip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294468"/>
          </a:xfrm>
          <a:prstGeom prst="rect">
            <a:avLst/>
          </a:prstGeom>
        </p:spPr>
      </p:pic>
      <p:pic>
        <p:nvPicPr>
          <p:cNvPr id="3" name="Bild 2" descr="WP3.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19148" y="258495"/>
            <a:ext cx="1620000" cy="486572"/>
          </a:xfrm>
          <a:prstGeom prst="rect">
            <a:avLst/>
          </a:prstGeom>
        </p:spPr>
      </p:pic>
    </p:spTree>
    <p:extLst>
      <p:ext uri="{BB962C8B-B14F-4D97-AF65-F5344CB8AC3E}">
        <p14:creationId xmlns:p14="http://schemas.microsoft.com/office/powerpoint/2010/main" val="301450264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WP4">
    <p:spTree>
      <p:nvGrpSpPr>
        <p:cNvPr id="1" name=""/>
        <p:cNvGrpSpPr/>
        <p:nvPr/>
      </p:nvGrpSpPr>
      <p:grpSpPr>
        <a:xfrm>
          <a:off x="0" y="0"/>
          <a:ext cx="0" cy="0"/>
          <a:chOff x="0" y="0"/>
          <a:chExt cx="0" cy="0"/>
        </a:xfrm>
      </p:grpSpPr>
      <p:sp>
        <p:nvSpPr>
          <p:cNvPr id="9" name="Title 1"/>
          <p:cNvSpPr>
            <a:spLocks noGrp="1"/>
          </p:cNvSpPr>
          <p:nvPr>
            <p:ph type="title"/>
          </p:nvPr>
        </p:nvSpPr>
        <p:spPr>
          <a:xfrm>
            <a:off x="323528" y="404665"/>
            <a:ext cx="7092968" cy="936103"/>
          </a:xfrm>
        </p:spPr>
        <p:txBody>
          <a:bodyPr/>
          <a:lstStyle>
            <a:lvl1pPr>
              <a:defRPr sz="2800"/>
            </a:lvl1pPr>
          </a:lstStyle>
          <a:p>
            <a:r>
              <a:rPr lang="en-US" smtClean="0"/>
              <a:t>Click to edit Master title style</a:t>
            </a:r>
            <a:endParaRPr lang="en-US" dirty="0"/>
          </a:p>
        </p:txBody>
      </p:sp>
      <p:sp>
        <p:nvSpPr>
          <p:cNvPr id="10" name="Content Placeholder 2"/>
          <p:cNvSpPr>
            <a:spLocks noGrp="1"/>
          </p:cNvSpPr>
          <p:nvPr>
            <p:ph idx="1"/>
          </p:nvPr>
        </p:nvSpPr>
        <p:spPr>
          <a:xfrm>
            <a:off x="323529" y="1556793"/>
            <a:ext cx="8475984" cy="1584176"/>
          </a:xfrm>
        </p:spPr>
        <p:txBody>
          <a:bodyPr/>
          <a:lstStyle>
            <a:lvl1pPr>
              <a:defRPr sz="20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a:xfrm>
            <a:off x="6108700" y="6453188"/>
            <a:ext cx="1919288" cy="365125"/>
          </a:xfrm>
        </p:spPr>
        <p:txBody>
          <a:bodyPr/>
          <a:lstStyle>
            <a:lvl1pPr>
              <a:defRPr sz="1200" smtClean="0"/>
            </a:lvl1pPr>
            <a:extLst/>
          </a:lstStyle>
          <a:p>
            <a:pPr>
              <a:defRPr/>
            </a:pPr>
            <a:fld id="{0D3AADB2-5C9A-4598-B18E-7985C9D430B1}" type="datetimeFigureOut">
              <a:rPr lang="en-GB"/>
              <a:pPr>
                <a:defRPr/>
              </a:pPr>
              <a:t>21/01/2016</a:t>
            </a:fld>
            <a:endParaRPr lang="en-GB"/>
          </a:p>
        </p:txBody>
      </p:sp>
      <p:sp>
        <p:nvSpPr>
          <p:cNvPr id="12" name="Footer Placeholder 7"/>
          <p:cNvSpPr>
            <a:spLocks noGrp="1"/>
          </p:cNvSpPr>
          <p:nvPr>
            <p:ph type="ftr" sz="quarter" idx="11"/>
          </p:nvPr>
        </p:nvSpPr>
        <p:spPr>
          <a:xfrm>
            <a:off x="395536" y="6453188"/>
            <a:ext cx="5616327" cy="365125"/>
          </a:xfrm>
        </p:spPr>
        <p:txBody>
          <a:bodyPr/>
          <a:lstStyle>
            <a:lvl1pPr>
              <a:defRPr sz="1200" dirty="0"/>
            </a:lvl1pPr>
            <a:extLst/>
          </a:lstStyle>
          <a:p>
            <a:pPr>
              <a:defRPr/>
            </a:pPr>
            <a:endParaRPr lang="en-GB" dirty="0"/>
          </a:p>
        </p:txBody>
      </p:sp>
      <p:sp>
        <p:nvSpPr>
          <p:cNvPr id="13" name="Slide Number Placeholder 8"/>
          <p:cNvSpPr>
            <a:spLocks noGrp="1"/>
          </p:cNvSpPr>
          <p:nvPr>
            <p:ph type="sldNum" sz="quarter" idx="12"/>
          </p:nvPr>
        </p:nvSpPr>
        <p:spPr>
          <a:xfrm>
            <a:off x="8101013" y="6453188"/>
            <a:ext cx="912812" cy="365125"/>
          </a:xfrm>
        </p:spPr>
        <p:txBody>
          <a:bodyPr/>
          <a:lstStyle>
            <a:lvl1pPr algn="r">
              <a:defRPr sz="1200" smtClean="0"/>
            </a:lvl1pPr>
            <a:extLst/>
          </a:lstStyle>
          <a:p>
            <a:pPr>
              <a:defRPr/>
            </a:pPr>
            <a:fld id="{E9C4CB46-A231-4013-9269-717EA0B63DE2}" type="slidenum">
              <a:rPr lang="en-GB"/>
              <a:pPr>
                <a:defRPr/>
              </a:pPr>
              <a:t>‹#›</a:t>
            </a:fld>
            <a:endParaRPr lang="en-GB" dirty="0"/>
          </a:p>
        </p:txBody>
      </p:sp>
      <p:pic>
        <p:nvPicPr>
          <p:cNvPr id="2" name="Bild 1" descr="EUPATI_strip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294468"/>
          </a:xfrm>
          <a:prstGeom prst="rect">
            <a:avLst/>
          </a:prstGeom>
        </p:spPr>
      </p:pic>
      <p:pic>
        <p:nvPicPr>
          <p:cNvPr id="4" name="Bild 3" descr="WP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23589" y="258495"/>
            <a:ext cx="1620000" cy="486572"/>
          </a:xfrm>
          <a:prstGeom prst="rect">
            <a:avLst/>
          </a:prstGeom>
        </p:spPr>
      </p:pic>
    </p:spTree>
    <p:extLst>
      <p:ext uri="{BB962C8B-B14F-4D97-AF65-F5344CB8AC3E}">
        <p14:creationId xmlns:p14="http://schemas.microsoft.com/office/powerpoint/2010/main" val="173676106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WP5">
    <p:spTree>
      <p:nvGrpSpPr>
        <p:cNvPr id="1" name=""/>
        <p:cNvGrpSpPr/>
        <p:nvPr/>
      </p:nvGrpSpPr>
      <p:grpSpPr>
        <a:xfrm>
          <a:off x="0" y="0"/>
          <a:ext cx="0" cy="0"/>
          <a:chOff x="0" y="0"/>
          <a:chExt cx="0" cy="0"/>
        </a:xfrm>
      </p:grpSpPr>
      <p:sp>
        <p:nvSpPr>
          <p:cNvPr id="9" name="Title 1"/>
          <p:cNvSpPr>
            <a:spLocks noGrp="1"/>
          </p:cNvSpPr>
          <p:nvPr>
            <p:ph type="title"/>
          </p:nvPr>
        </p:nvSpPr>
        <p:spPr>
          <a:xfrm>
            <a:off x="323528" y="404665"/>
            <a:ext cx="7092968" cy="936103"/>
          </a:xfrm>
        </p:spPr>
        <p:txBody>
          <a:bodyPr/>
          <a:lstStyle>
            <a:lvl1pPr>
              <a:defRPr sz="2800"/>
            </a:lvl1pPr>
          </a:lstStyle>
          <a:p>
            <a:r>
              <a:rPr lang="en-US" smtClean="0"/>
              <a:t>Click to edit Master title style</a:t>
            </a:r>
            <a:endParaRPr lang="en-US" dirty="0"/>
          </a:p>
        </p:txBody>
      </p:sp>
      <p:sp>
        <p:nvSpPr>
          <p:cNvPr id="10" name="Content Placeholder 2"/>
          <p:cNvSpPr>
            <a:spLocks noGrp="1"/>
          </p:cNvSpPr>
          <p:nvPr>
            <p:ph idx="1"/>
          </p:nvPr>
        </p:nvSpPr>
        <p:spPr>
          <a:xfrm>
            <a:off x="323529" y="1556793"/>
            <a:ext cx="8475984" cy="1584176"/>
          </a:xfrm>
        </p:spPr>
        <p:txBody>
          <a:bodyPr/>
          <a:lstStyle>
            <a:lvl1pPr>
              <a:defRPr sz="20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a:xfrm>
            <a:off x="6108700" y="6453188"/>
            <a:ext cx="1919288" cy="365125"/>
          </a:xfrm>
        </p:spPr>
        <p:txBody>
          <a:bodyPr/>
          <a:lstStyle>
            <a:lvl1pPr>
              <a:defRPr sz="1200" smtClean="0"/>
            </a:lvl1pPr>
            <a:extLst/>
          </a:lstStyle>
          <a:p>
            <a:pPr>
              <a:defRPr/>
            </a:pPr>
            <a:fld id="{0D3AADB2-5C9A-4598-B18E-7985C9D430B1}" type="datetimeFigureOut">
              <a:rPr lang="en-GB"/>
              <a:pPr>
                <a:defRPr/>
              </a:pPr>
              <a:t>21/01/2016</a:t>
            </a:fld>
            <a:endParaRPr lang="en-GB"/>
          </a:p>
        </p:txBody>
      </p:sp>
      <p:sp>
        <p:nvSpPr>
          <p:cNvPr id="12" name="Footer Placeholder 7"/>
          <p:cNvSpPr>
            <a:spLocks noGrp="1"/>
          </p:cNvSpPr>
          <p:nvPr>
            <p:ph type="ftr" sz="quarter" idx="11"/>
          </p:nvPr>
        </p:nvSpPr>
        <p:spPr>
          <a:xfrm>
            <a:off x="395536" y="6453188"/>
            <a:ext cx="5616327" cy="365125"/>
          </a:xfrm>
        </p:spPr>
        <p:txBody>
          <a:bodyPr/>
          <a:lstStyle>
            <a:lvl1pPr>
              <a:defRPr sz="1200" dirty="0"/>
            </a:lvl1pPr>
            <a:extLst/>
          </a:lstStyle>
          <a:p>
            <a:pPr>
              <a:defRPr/>
            </a:pPr>
            <a:endParaRPr lang="en-GB" dirty="0"/>
          </a:p>
        </p:txBody>
      </p:sp>
      <p:sp>
        <p:nvSpPr>
          <p:cNvPr id="13" name="Slide Number Placeholder 8"/>
          <p:cNvSpPr>
            <a:spLocks noGrp="1"/>
          </p:cNvSpPr>
          <p:nvPr>
            <p:ph type="sldNum" sz="quarter" idx="12"/>
          </p:nvPr>
        </p:nvSpPr>
        <p:spPr>
          <a:xfrm>
            <a:off x="8101013" y="6453188"/>
            <a:ext cx="912812" cy="365125"/>
          </a:xfrm>
        </p:spPr>
        <p:txBody>
          <a:bodyPr/>
          <a:lstStyle>
            <a:lvl1pPr algn="r">
              <a:defRPr sz="1200" smtClean="0"/>
            </a:lvl1pPr>
            <a:extLst/>
          </a:lstStyle>
          <a:p>
            <a:pPr>
              <a:defRPr/>
            </a:pPr>
            <a:fld id="{E9C4CB46-A231-4013-9269-717EA0B63DE2}" type="slidenum">
              <a:rPr lang="en-GB"/>
              <a:pPr>
                <a:defRPr/>
              </a:pPr>
              <a:t>‹#›</a:t>
            </a:fld>
            <a:endParaRPr lang="en-GB" dirty="0"/>
          </a:p>
        </p:txBody>
      </p:sp>
      <p:pic>
        <p:nvPicPr>
          <p:cNvPr id="2" name="Bild 1" descr="EUPATI_strip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294468"/>
          </a:xfrm>
          <a:prstGeom prst="rect">
            <a:avLst/>
          </a:prstGeom>
        </p:spPr>
      </p:pic>
      <p:pic>
        <p:nvPicPr>
          <p:cNvPr id="3" name="Bild 2" descr="WP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19975" y="262604"/>
            <a:ext cx="1620000" cy="486572"/>
          </a:xfrm>
          <a:prstGeom prst="rect">
            <a:avLst/>
          </a:prstGeom>
        </p:spPr>
      </p:pic>
    </p:spTree>
    <p:extLst>
      <p:ext uri="{BB962C8B-B14F-4D97-AF65-F5344CB8AC3E}">
        <p14:creationId xmlns:p14="http://schemas.microsoft.com/office/powerpoint/2010/main" val="424087355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WP6">
    <p:spTree>
      <p:nvGrpSpPr>
        <p:cNvPr id="1" name=""/>
        <p:cNvGrpSpPr/>
        <p:nvPr/>
      </p:nvGrpSpPr>
      <p:grpSpPr>
        <a:xfrm>
          <a:off x="0" y="0"/>
          <a:ext cx="0" cy="0"/>
          <a:chOff x="0" y="0"/>
          <a:chExt cx="0" cy="0"/>
        </a:xfrm>
      </p:grpSpPr>
      <p:sp>
        <p:nvSpPr>
          <p:cNvPr id="9" name="Title 1"/>
          <p:cNvSpPr>
            <a:spLocks noGrp="1"/>
          </p:cNvSpPr>
          <p:nvPr>
            <p:ph type="title"/>
          </p:nvPr>
        </p:nvSpPr>
        <p:spPr>
          <a:xfrm>
            <a:off x="323528" y="404665"/>
            <a:ext cx="7092968" cy="936103"/>
          </a:xfrm>
        </p:spPr>
        <p:txBody>
          <a:bodyPr/>
          <a:lstStyle>
            <a:lvl1pPr>
              <a:defRPr sz="2800"/>
            </a:lvl1pPr>
          </a:lstStyle>
          <a:p>
            <a:r>
              <a:rPr lang="en-US" smtClean="0"/>
              <a:t>Click to edit Master title style</a:t>
            </a:r>
            <a:endParaRPr lang="en-US" dirty="0"/>
          </a:p>
        </p:txBody>
      </p:sp>
      <p:sp>
        <p:nvSpPr>
          <p:cNvPr id="10" name="Content Placeholder 2"/>
          <p:cNvSpPr>
            <a:spLocks noGrp="1"/>
          </p:cNvSpPr>
          <p:nvPr>
            <p:ph idx="1"/>
          </p:nvPr>
        </p:nvSpPr>
        <p:spPr>
          <a:xfrm>
            <a:off x="323529" y="1556793"/>
            <a:ext cx="8475984" cy="1584176"/>
          </a:xfrm>
        </p:spPr>
        <p:txBody>
          <a:bodyPr/>
          <a:lstStyle>
            <a:lvl1pPr>
              <a:defRPr sz="20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a:xfrm>
            <a:off x="6108700" y="6453188"/>
            <a:ext cx="1919288" cy="365125"/>
          </a:xfrm>
        </p:spPr>
        <p:txBody>
          <a:bodyPr/>
          <a:lstStyle>
            <a:lvl1pPr>
              <a:defRPr sz="1200" smtClean="0"/>
            </a:lvl1pPr>
            <a:extLst/>
          </a:lstStyle>
          <a:p>
            <a:pPr>
              <a:defRPr/>
            </a:pPr>
            <a:fld id="{0D3AADB2-5C9A-4598-B18E-7985C9D430B1}" type="datetimeFigureOut">
              <a:rPr lang="en-GB"/>
              <a:pPr>
                <a:defRPr/>
              </a:pPr>
              <a:t>21/01/2016</a:t>
            </a:fld>
            <a:endParaRPr lang="en-GB"/>
          </a:p>
        </p:txBody>
      </p:sp>
      <p:sp>
        <p:nvSpPr>
          <p:cNvPr id="12" name="Footer Placeholder 7"/>
          <p:cNvSpPr>
            <a:spLocks noGrp="1"/>
          </p:cNvSpPr>
          <p:nvPr>
            <p:ph type="ftr" sz="quarter" idx="11"/>
          </p:nvPr>
        </p:nvSpPr>
        <p:spPr>
          <a:xfrm>
            <a:off x="395536" y="6453188"/>
            <a:ext cx="5616327" cy="365125"/>
          </a:xfrm>
        </p:spPr>
        <p:txBody>
          <a:bodyPr/>
          <a:lstStyle>
            <a:lvl1pPr>
              <a:defRPr sz="1200" dirty="0"/>
            </a:lvl1pPr>
            <a:extLst/>
          </a:lstStyle>
          <a:p>
            <a:pPr>
              <a:defRPr/>
            </a:pPr>
            <a:endParaRPr lang="en-GB" dirty="0"/>
          </a:p>
        </p:txBody>
      </p:sp>
      <p:sp>
        <p:nvSpPr>
          <p:cNvPr id="13" name="Slide Number Placeholder 8"/>
          <p:cNvSpPr>
            <a:spLocks noGrp="1"/>
          </p:cNvSpPr>
          <p:nvPr>
            <p:ph type="sldNum" sz="quarter" idx="12"/>
          </p:nvPr>
        </p:nvSpPr>
        <p:spPr>
          <a:xfrm>
            <a:off x="8101013" y="6453188"/>
            <a:ext cx="912812" cy="365125"/>
          </a:xfrm>
        </p:spPr>
        <p:txBody>
          <a:bodyPr/>
          <a:lstStyle>
            <a:lvl1pPr algn="r">
              <a:defRPr sz="1200" smtClean="0"/>
            </a:lvl1pPr>
            <a:extLst/>
          </a:lstStyle>
          <a:p>
            <a:pPr>
              <a:defRPr/>
            </a:pPr>
            <a:fld id="{E9C4CB46-A231-4013-9269-717EA0B63DE2}" type="slidenum">
              <a:rPr lang="en-GB"/>
              <a:pPr>
                <a:defRPr/>
              </a:pPr>
              <a:t>‹#›</a:t>
            </a:fld>
            <a:endParaRPr lang="en-GB" dirty="0"/>
          </a:p>
        </p:txBody>
      </p:sp>
      <p:pic>
        <p:nvPicPr>
          <p:cNvPr id="2" name="Bild 1" descr="EUPATI_strip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294468"/>
          </a:xfrm>
          <a:prstGeom prst="rect">
            <a:avLst/>
          </a:prstGeom>
        </p:spPr>
      </p:pic>
      <p:pic>
        <p:nvPicPr>
          <p:cNvPr id="4" name="Bild 3" descr="WP6.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28442" y="266796"/>
            <a:ext cx="1620000" cy="486572"/>
          </a:xfrm>
          <a:prstGeom prst="rect">
            <a:avLst/>
          </a:prstGeom>
        </p:spPr>
      </p:pic>
    </p:spTree>
    <p:extLst>
      <p:ext uri="{BB962C8B-B14F-4D97-AF65-F5344CB8AC3E}">
        <p14:creationId xmlns:p14="http://schemas.microsoft.com/office/powerpoint/2010/main" val="409279982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WP7">
    <p:spTree>
      <p:nvGrpSpPr>
        <p:cNvPr id="1" name=""/>
        <p:cNvGrpSpPr/>
        <p:nvPr/>
      </p:nvGrpSpPr>
      <p:grpSpPr>
        <a:xfrm>
          <a:off x="0" y="0"/>
          <a:ext cx="0" cy="0"/>
          <a:chOff x="0" y="0"/>
          <a:chExt cx="0" cy="0"/>
        </a:xfrm>
      </p:grpSpPr>
      <p:sp>
        <p:nvSpPr>
          <p:cNvPr id="9" name="Title 1"/>
          <p:cNvSpPr>
            <a:spLocks noGrp="1"/>
          </p:cNvSpPr>
          <p:nvPr>
            <p:ph type="title"/>
          </p:nvPr>
        </p:nvSpPr>
        <p:spPr>
          <a:xfrm>
            <a:off x="323528" y="404665"/>
            <a:ext cx="7092968" cy="936103"/>
          </a:xfrm>
        </p:spPr>
        <p:txBody>
          <a:bodyPr/>
          <a:lstStyle>
            <a:lvl1pPr>
              <a:defRPr sz="2800"/>
            </a:lvl1pPr>
          </a:lstStyle>
          <a:p>
            <a:r>
              <a:rPr lang="en-US" smtClean="0"/>
              <a:t>Click to edit Master title style</a:t>
            </a:r>
            <a:endParaRPr lang="en-US" dirty="0"/>
          </a:p>
        </p:txBody>
      </p:sp>
      <p:sp>
        <p:nvSpPr>
          <p:cNvPr id="10" name="Content Placeholder 2"/>
          <p:cNvSpPr>
            <a:spLocks noGrp="1"/>
          </p:cNvSpPr>
          <p:nvPr>
            <p:ph idx="1"/>
          </p:nvPr>
        </p:nvSpPr>
        <p:spPr>
          <a:xfrm>
            <a:off x="323529" y="1556793"/>
            <a:ext cx="8475984" cy="1584176"/>
          </a:xfrm>
        </p:spPr>
        <p:txBody>
          <a:bodyPr/>
          <a:lstStyle>
            <a:lvl1pPr>
              <a:defRPr sz="20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a:xfrm>
            <a:off x="6108700" y="6453188"/>
            <a:ext cx="1919288" cy="365125"/>
          </a:xfrm>
        </p:spPr>
        <p:txBody>
          <a:bodyPr/>
          <a:lstStyle>
            <a:lvl1pPr>
              <a:defRPr sz="1200" smtClean="0"/>
            </a:lvl1pPr>
            <a:extLst/>
          </a:lstStyle>
          <a:p>
            <a:pPr>
              <a:defRPr/>
            </a:pPr>
            <a:fld id="{0D3AADB2-5C9A-4598-B18E-7985C9D430B1}" type="datetimeFigureOut">
              <a:rPr lang="en-GB"/>
              <a:pPr>
                <a:defRPr/>
              </a:pPr>
              <a:t>21/01/2016</a:t>
            </a:fld>
            <a:endParaRPr lang="en-GB"/>
          </a:p>
        </p:txBody>
      </p:sp>
      <p:sp>
        <p:nvSpPr>
          <p:cNvPr id="12" name="Footer Placeholder 7"/>
          <p:cNvSpPr>
            <a:spLocks noGrp="1"/>
          </p:cNvSpPr>
          <p:nvPr>
            <p:ph type="ftr" sz="quarter" idx="11"/>
          </p:nvPr>
        </p:nvSpPr>
        <p:spPr>
          <a:xfrm>
            <a:off x="395536" y="6453188"/>
            <a:ext cx="5616327" cy="365125"/>
          </a:xfrm>
        </p:spPr>
        <p:txBody>
          <a:bodyPr/>
          <a:lstStyle>
            <a:lvl1pPr>
              <a:defRPr sz="1200" dirty="0"/>
            </a:lvl1pPr>
            <a:extLst/>
          </a:lstStyle>
          <a:p>
            <a:pPr>
              <a:defRPr/>
            </a:pPr>
            <a:endParaRPr lang="en-GB" dirty="0"/>
          </a:p>
        </p:txBody>
      </p:sp>
      <p:sp>
        <p:nvSpPr>
          <p:cNvPr id="13" name="Slide Number Placeholder 8"/>
          <p:cNvSpPr>
            <a:spLocks noGrp="1"/>
          </p:cNvSpPr>
          <p:nvPr>
            <p:ph type="sldNum" sz="quarter" idx="12"/>
          </p:nvPr>
        </p:nvSpPr>
        <p:spPr>
          <a:xfrm>
            <a:off x="8101013" y="6453188"/>
            <a:ext cx="912812" cy="365125"/>
          </a:xfrm>
        </p:spPr>
        <p:txBody>
          <a:bodyPr/>
          <a:lstStyle>
            <a:lvl1pPr algn="r">
              <a:defRPr sz="1200" smtClean="0"/>
            </a:lvl1pPr>
            <a:extLst/>
          </a:lstStyle>
          <a:p>
            <a:pPr>
              <a:defRPr/>
            </a:pPr>
            <a:fld id="{E9C4CB46-A231-4013-9269-717EA0B63DE2}" type="slidenum">
              <a:rPr lang="en-GB"/>
              <a:pPr>
                <a:defRPr/>
              </a:pPr>
              <a:t>‹#›</a:t>
            </a:fld>
            <a:endParaRPr lang="en-GB" dirty="0"/>
          </a:p>
        </p:txBody>
      </p:sp>
      <p:pic>
        <p:nvPicPr>
          <p:cNvPr id="2" name="Bild 1" descr="EUPATI_strip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294468"/>
          </a:xfrm>
          <a:prstGeom prst="rect">
            <a:avLst/>
          </a:prstGeom>
        </p:spPr>
      </p:pic>
      <p:pic>
        <p:nvPicPr>
          <p:cNvPr id="4" name="Bild 3" descr="WP7.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20768" y="258329"/>
            <a:ext cx="1620000" cy="486572"/>
          </a:xfrm>
          <a:prstGeom prst="rect">
            <a:avLst/>
          </a:prstGeom>
        </p:spPr>
      </p:pic>
    </p:spTree>
    <p:extLst>
      <p:ext uri="{BB962C8B-B14F-4D97-AF65-F5344CB8AC3E}">
        <p14:creationId xmlns:p14="http://schemas.microsoft.com/office/powerpoint/2010/main" val="214315403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323528" y="404665"/>
            <a:ext cx="7272808" cy="936103"/>
          </a:xfrm>
        </p:spPr>
        <p:txBody>
          <a:bodyPr/>
          <a:lstStyle>
            <a:lvl1pPr>
              <a:defRPr sz="2800"/>
            </a:lvl1pPr>
          </a:lstStyle>
          <a:p>
            <a:r>
              <a:rPr lang="de-DE" smtClean="0"/>
              <a:t>Titelmasterformat durch Klicken bearbeiten</a:t>
            </a:r>
            <a:endParaRPr lang="en-US" dirty="0"/>
          </a:p>
        </p:txBody>
      </p:sp>
      <p:sp>
        <p:nvSpPr>
          <p:cNvPr id="10" name="Content Placeholder 2"/>
          <p:cNvSpPr>
            <a:spLocks noGrp="1"/>
          </p:cNvSpPr>
          <p:nvPr>
            <p:ph idx="1"/>
          </p:nvPr>
        </p:nvSpPr>
        <p:spPr>
          <a:xfrm>
            <a:off x="323529" y="1556793"/>
            <a:ext cx="8475984" cy="1584176"/>
          </a:xfrm>
        </p:spPr>
        <p:txBody>
          <a:bodyPr/>
          <a:lstStyle>
            <a:lvl1pPr>
              <a:defRPr sz="2000"/>
            </a:lvl1pPr>
            <a:lvl2pPr>
              <a:defRPr sz="1600"/>
            </a:lvl2pPr>
            <a:lvl3pPr>
              <a:defRPr sz="1600"/>
            </a:lvl3pPr>
            <a:lvl4pPr>
              <a:defRPr sz="1600"/>
            </a:lvl4pPr>
            <a:lvl5pPr>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1" name="Date Placeholder 6"/>
          <p:cNvSpPr>
            <a:spLocks noGrp="1"/>
          </p:cNvSpPr>
          <p:nvPr>
            <p:ph type="dt" sz="half" idx="10"/>
          </p:nvPr>
        </p:nvSpPr>
        <p:spPr>
          <a:xfrm>
            <a:off x="6108700" y="6453188"/>
            <a:ext cx="1919288" cy="365125"/>
          </a:xfrm>
        </p:spPr>
        <p:txBody>
          <a:bodyPr/>
          <a:lstStyle>
            <a:lvl1pPr>
              <a:defRPr sz="1200" smtClean="0"/>
            </a:lvl1pPr>
            <a:extLst/>
          </a:lstStyle>
          <a:p>
            <a:pPr>
              <a:defRPr/>
            </a:pPr>
            <a:fld id="{0D3AADB2-5C9A-4598-B18E-7985C9D430B1}" type="datetimeFigureOut">
              <a:rPr lang="en-GB"/>
              <a:pPr>
                <a:defRPr/>
              </a:pPr>
              <a:t>21/01/2016</a:t>
            </a:fld>
            <a:endParaRPr lang="en-GB"/>
          </a:p>
        </p:txBody>
      </p:sp>
      <p:sp>
        <p:nvSpPr>
          <p:cNvPr id="12" name="Footer Placeholder 7"/>
          <p:cNvSpPr>
            <a:spLocks noGrp="1"/>
          </p:cNvSpPr>
          <p:nvPr>
            <p:ph type="ftr" sz="quarter" idx="11"/>
          </p:nvPr>
        </p:nvSpPr>
        <p:spPr>
          <a:xfrm>
            <a:off x="395536" y="6453188"/>
            <a:ext cx="5616327" cy="365125"/>
          </a:xfrm>
        </p:spPr>
        <p:txBody>
          <a:bodyPr/>
          <a:lstStyle>
            <a:lvl1pPr>
              <a:defRPr sz="1200" dirty="0"/>
            </a:lvl1pPr>
            <a:extLst/>
          </a:lstStyle>
          <a:p>
            <a:pPr>
              <a:defRPr/>
            </a:pPr>
            <a:endParaRPr lang="en-GB" dirty="0"/>
          </a:p>
        </p:txBody>
      </p:sp>
      <p:sp>
        <p:nvSpPr>
          <p:cNvPr id="13" name="Slide Number Placeholder 8"/>
          <p:cNvSpPr>
            <a:spLocks noGrp="1"/>
          </p:cNvSpPr>
          <p:nvPr>
            <p:ph type="sldNum" sz="quarter" idx="12"/>
          </p:nvPr>
        </p:nvSpPr>
        <p:spPr>
          <a:xfrm>
            <a:off x="8101013" y="6453188"/>
            <a:ext cx="912812" cy="365125"/>
          </a:xfrm>
        </p:spPr>
        <p:txBody>
          <a:bodyPr/>
          <a:lstStyle>
            <a:lvl1pPr algn="r">
              <a:defRPr sz="1200" smtClean="0"/>
            </a:lvl1pPr>
            <a:extLst/>
          </a:lstStyle>
          <a:p>
            <a:pPr>
              <a:defRPr/>
            </a:pPr>
            <a:fld id="{E9C4CB46-A231-4013-9269-717EA0B63DE2}" type="slidenum">
              <a:rPr lang="en-GB"/>
              <a:pPr>
                <a:defRPr/>
              </a:pPr>
              <a:t>‹#›</a:t>
            </a:fld>
            <a:endParaRPr lang="en-GB" dirty="0"/>
          </a:p>
        </p:txBody>
      </p:sp>
      <p:pic>
        <p:nvPicPr>
          <p:cNvPr id="2" name="Bild 1" descr="EUPATI_strip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294468"/>
          </a:xfrm>
          <a:prstGeom prst="rect">
            <a:avLst/>
          </a:prstGeom>
        </p:spPr>
      </p:pic>
      <p:pic>
        <p:nvPicPr>
          <p:cNvPr id="3" name="Bild 2" descr="EUPATI-Logo-web-update.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40352" y="467000"/>
            <a:ext cx="1224136" cy="842206"/>
          </a:xfrm>
          <a:prstGeom prst="rect">
            <a:avLst/>
          </a:prstGeom>
        </p:spPr>
      </p:pic>
    </p:spTree>
    <p:extLst>
      <p:ext uri="{BB962C8B-B14F-4D97-AF65-F5344CB8AC3E}">
        <p14:creationId xmlns:p14="http://schemas.microsoft.com/office/powerpoint/2010/main" val="261625781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4" name="Grafik 6" descr="EUPATI-Logo-web-upda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596188" y="287338"/>
            <a:ext cx="1300162" cy="9096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44488" y="1757364"/>
            <a:ext cx="8455025" cy="18128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6"/>
          <p:cNvSpPr>
            <a:spLocks noGrp="1"/>
          </p:cNvSpPr>
          <p:nvPr>
            <p:ph type="dt" sz="half" idx="10"/>
          </p:nvPr>
        </p:nvSpPr>
        <p:spPr/>
        <p:txBody>
          <a:bodyPr/>
          <a:lstStyle>
            <a:lvl1pPr>
              <a:defRPr/>
            </a:lvl1pPr>
          </a:lstStyle>
          <a:p>
            <a:pPr>
              <a:defRPr/>
            </a:pPr>
            <a:fld id="{1D0DD94D-0D55-487D-8EC4-3B04CD021F63}" type="datetime1">
              <a:rPr lang="en-GB" smtClean="0"/>
              <a:pPr>
                <a:defRPr/>
              </a:pPr>
              <a:t>21/01/2016</a:t>
            </a:fld>
            <a:endParaRPr lang="en-GB"/>
          </a:p>
        </p:txBody>
      </p:sp>
      <p:sp>
        <p:nvSpPr>
          <p:cNvPr id="6" name="Footer Placeholder 7"/>
          <p:cNvSpPr>
            <a:spLocks noGrp="1"/>
          </p:cNvSpPr>
          <p:nvPr>
            <p:ph type="ftr" sz="quarter" idx="11"/>
          </p:nvPr>
        </p:nvSpPr>
        <p:spPr/>
        <p:txBody>
          <a:bodyPr/>
          <a:lstStyle>
            <a:lvl1pPr>
              <a:defRPr/>
            </a:lvl1pPr>
          </a:lstStyle>
          <a:p>
            <a:pPr>
              <a:defRPr/>
            </a:pPr>
            <a:endParaRPr lang="en-GB"/>
          </a:p>
        </p:txBody>
      </p:sp>
      <p:sp>
        <p:nvSpPr>
          <p:cNvPr id="7" name="Slide Number Placeholder 8"/>
          <p:cNvSpPr>
            <a:spLocks noGrp="1"/>
          </p:cNvSpPr>
          <p:nvPr>
            <p:ph type="sldNum" sz="quarter" idx="12"/>
          </p:nvPr>
        </p:nvSpPr>
        <p:spPr/>
        <p:txBody>
          <a:bodyPr/>
          <a:lstStyle>
            <a:lvl1pPr>
              <a:defRPr/>
            </a:lvl1pPr>
          </a:lstStyle>
          <a:p>
            <a:pPr>
              <a:defRPr/>
            </a:pPr>
            <a:fld id="{28D80946-BC7F-43E5-8BAE-5234EC2CA761}" type="slidenum">
              <a:rPr lang="en-GB"/>
              <a:pPr>
                <a:defRPr/>
              </a:pPr>
              <a:t>‹#›</a:t>
            </a:fld>
            <a:endParaRPr lang="en-GB" dirty="0"/>
          </a:p>
        </p:txBody>
      </p:sp>
    </p:spTree>
    <p:extLst>
      <p:ext uri="{BB962C8B-B14F-4D97-AF65-F5344CB8AC3E}">
        <p14:creationId xmlns:p14="http://schemas.microsoft.com/office/powerpoint/2010/main" val="17625458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WP1">
    <p:spTree>
      <p:nvGrpSpPr>
        <p:cNvPr id="1" name=""/>
        <p:cNvGrpSpPr/>
        <p:nvPr/>
      </p:nvGrpSpPr>
      <p:grpSpPr>
        <a:xfrm>
          <a:off x="0" y="0"/>
          <a:ext cx="0" cy="0"/>
          <a:chOff x="0" y="0"/>
          <a:chExt cx="0" cy="0"/>
        </a:xfrm>
      </p:grpSpPr>
      <p:sp>
        <p:nvSpPr>
          <p:cNvPr id="9" name="Title 1"/>
          <p:cNvSpPr>
            <a:spLocks noGrp="1"/>
          </p:cNvSpPr>
          <p:nvPr>
            <p:ph type="title"/>
          </p:nvPr>
        </p:nvSpPr>
        <p:spPr>
          <a:xfrm>
            <a:off x="323528" y="404665"/>
            <a:ext cx="7092968" cy="936103"/>
          </a:xfrm>
        </p:spPr>
        <p:txBody>
          <a:bodyPr/>
          <a:lstStyle>
            <a:lvl1pPr>
              <a:defRPr sz="2800"/>
            </a:lvl1pPr>
          </a:lstStyle>
          <a:p>
            <a:r>
              <a:rPr lang="en-US" smtClean="0"/>
              <a:t>Click to edit Master title style</a:t>
            </a:r>
            <a:endParaRPr lang="en-US" dirty="0"/>
          </a:p>
        </p:txBody>
      </p:sp>
      <p:sp>
        <p:nvSpPr>
          <p:cNvPr id="10" name="Content Placeholder 2"/>
          <p:cNvSpPr>
            <a:spLocks noGrp="1"/>
          </p:cNvSpPr>
          <p:nvPr>
            <p:ph idx="1"/>
          </p:nvPr>
        </p:nvSpPr>
        <p:spPr>
          <a:xfrm>
            <a:off x="323529" y="1556793"/>
            <a:ext cx="8475984" cy="1584176"/>
          </a:xfrm>
        </p:spPr>
        <p:txBody>
          <a:bodyPr/>
          <a:lstStyle>
            <a:lvl1pPr>
              <a:defRPr sz="20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a:xfrm>
            <a:off x="6108700" y="6453188"/>
            <a:ext cx="1919288" cy="365125"/>
          </a:xfrm>
        </p:spPr>
        <p:txBody>
          <a:bodyPr/>
          <a:lstStyle>
            <a:lvl1pPr>
              <a:defRPr sz="1200" smtClean="0"/>
            </a:lvl1pPr>
            <a:extLst/>
          </a:lstStyle>
          <a:p>
            <a:pPr>
              <a:defRPr/>
            </a:pPr>
            <a:fld id="{0D3AADB2-5C9A-4598-B18E-7985C9D430B1}" type="datetimeFigureOut">
              <a:rPr lang="en-GB"/>
              <a:pPr>
                <a:defRPr/>
              </a:pPr>
              <a:t>21/01/2016</a:t>
            </a:fld>
            <a:endParaRPr lang="en-GB"/>
          </a:p>
        </p:txBody>
      </p:sp>
      <p:sp>
        <p:nvSpPr>
          <p:cNvPr id="12" name="Footer Placeholder 7"/>
          <p:cNvSpPr>
            <a:spLocks noGrp="1"/>
          </p:cNvSpPr>
          <p:nvPr>
            <p:ph type="ftr" sz="quarter" idx="11"/>
          </p:nvPr>
        </p:nvSpPr>
        <p:spPr>
          <a:xfrm>
            <a:off x="395536" y="6453188"/>
            <a:ext cx="5616327" cy="365125"/>
          </a:xfrm>
        </p:spPr>
        <p:txBody>
          <a:bodyPr/>
          <a:lstStyle>
            <a:lvl1pPr>
              <a:defRPr sz="1200" dirty="0"/>
            </a:lvl1pPr>
            <a:extLst/>
          </a:lstStyle>
          <a:p>
            <a:pPr>
              <a:defRPr/>
            </a:pPr>
            <a:endParaRPr lang="en-GB" dirty="0"/>
          </a:p>
        </p:txBody>
      </p:sp>
      <p:sp>
        <p:nvSpPr>
          <p:cNvPr id="13" name="Slide Number Placeholder 8"/>
          <p:cNvSpPr>
            <a:spLocks noGrp="1"/>
          </p:cNvSpPr>
          <p:nvPr>
            <p:ph type="sldNum" sz="quarter" idx="12"/>
          </p:nvPr>
        </p:nvSpPr>
        <p:spPr>
          <a:xfrm>
            <a:off x="8101013" y="6453188"/>
            <a:ext cx="912812" cy="365125"/>
          </a:xfrm>
        </p:spPr>
        <p:txBody>
          <a:bodyPr/>
          <a:lstStyle>
            <a:lvl1pPr algn="r">
              <a:defRPr sz="1200" smtClean="0"/>
            </a:lvl1pPr>
            <a:extLst/>
          </a:lstStyle>
          <a:p>
            <a:pPr>
              <a:defRPr/>
            </a:pPr>
            <a:fld id="{E9C4CB46-A231-4013-9269-717EA0B63DE2}" type="slidenum">
              <a:rPr lang="en-GB"/>
              <a:pPr>
                <a:defRPr/>
              </a:pPr>
              <a:t>‹#›</a:t>
            </a:fld>
            <a:endParaRPr lang="en-GB" dirty="0"/>
          </a:p>
        </p:txBody>
      </p:sp>
      <p:pic>
        <p:nvPicPr>
          <p:cNvPr id="2" name="Bild 1" descr="EUPATI_strip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294468"/>
          </a:xfrm>
          <a:prstGeom prst="rect">
            <a:avLst/>
          </a:prstGeom>
        </p:spPr>
      </p:pic>
      <p:pic>
        <p:nvPicPr>
          <p:cNvPr id="15" name="Bild 2" descr="EUPATI-Logo-web-update.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40352" y="467000"/>
            <a:ext cx="1224136" cy="842206"/>
          </a:xfrm>
          <a:prstGeom prst="rect">
            <a:avLst/>
          </a:prstGeom>
        </p:spPr>
      </p:pic>
    </p:spTree>
    <p:extLst>
      <p:ext uri="{BB962C8B-B14F-4D97-AF65-F5344CB8AC3E}">
        <p14:creationId xmlns:p14="http://schemas.microsoft.com/office/powerpoint/2010/main" val="358943207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Rectangle 7"/>
          <p:cNvSpPr>
            <a:spLocks noGrp="1" noChangeArrowheads="1"/>
          </p:cNvSpPr>
          <p:nvPr>
            <p:ph type="dt" idx="10"/>
          </p:nvPr>
        </p:nvSpPr>
        <p:spPr>
          <a:ln/>
        </p:spPr>
        <p:txBody>
          <a:bodyPr/>
          <a:lstStyle>
            <a:lvl1pPr>
              <a:defRPr/>
            </a:lvl1pPr>
          </a:lstStyle>
          <a:p>
            <a:pPr>
              <a:defRPr/>
            </a:pPr>
            <a:endParaRPr lang="en-GB" altLang="en-US"/>
          </a:p>
        </p:txBody>
      </p:sp>
      <p:sp>
        <p:nvSpPr>
          <p:cNvPr id="5" name="Rectangle 9"/>
          <p:cNvSpPr>
            <a:spLocks noGrp="1" noChangeArrowheads="1"/>
          </p:cNvSpPr>
          <p:nvPr>
            <p:ph type="sldNum" idx="11"/>
          </p:nvPr>
        </p:nvSpPr>
        <p:spPr>
          <a:ln/>
        </p:spPr>
        <p:txBody>
          <a:bodyPr/>
          <a:lstStyle>
            <a:lvl1pPr>
              <a:defRPr/>
            </a:lvl1pPr>
          </a:lstStyle>
          <a:p>
            <a:pPr>
              <a:defRPr/>
            </a:pPr>
            <a:fld id="{A40F8E30-7F22-470D-B90C-50816B60E2DD}" type="slidenum">
              <a:rPr lang="en-GB" altLang="en-US"/>
              <a:pPr>
                <a:defRPr/>
              </a:pPr>
              <a:t>‹#›</a:t>
            </a:fld>
            <a:endParaRPr lang="en-GB" altLang="en-US"/>
          </a:p>
        </p:txBody>
      </p:sp>
    </p:spTree>
    <p:extLst>
      <p:ext uri="{BB962C8B-B14F-4D97-AF65-F5344CB8AC3E}">
        <p14:creationId xmlns:p14="http://schemas.microsoft.com/office/powerpoint/2010/main" val="1653538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7"/>
          <p:cNvSpPr>
            <a:spLocks noGrp="1" noChangeArrowheads="1"/>
          </p:cNvSpPr>
          <p:nvPr>
            <p:ph type="dt" idx="10"/>
          </p:nvPr>
        </p:nvSpPr>
        <p:spPr>
          <a:ln/>
        </p:spPr>
        <p:txBody>
          <a:bodyPr/>
          <a:lstStyle>
            <a:lvl1pPr>
              <a:defRPr/>
            </a:lvl1pPr>
          </a:lstStyle>
          <a:p>
            <a:pPr>
              <a:defRPr/>
            </a:pPr>
            <a:endParaRPr lang="en-GB" altLang="en-US"/>
          </a:p>
        </p:txBody>
      </p:sp>
      <p:sp>
        <p:nvSpPr>
          <p:cNvPr id="5" name="Rectangle 9"/>
          <p:cNvSpPr>
            <a:spLocks noGrp="1" noChangeArrowheads="1"/>
          </p:cNvSpPr>
          <p:nvPr>
            <p:ph type="sldNum" idx="11"/>
          </p:nvPr>
        </p:nvSpPr>
        <p:spPr>
          <a:ln/>
        </p:spPr>
        <p:txBody>
          <a:bodyPr/>
          <a:lstStyle>
            <a:lvl1pPr>
              <a:defRPr/>
            </a:lvl1pPr>
          </a:lstStyle>
          <a:p>
            <a:pPr>
              <a:defRPr/>
            </a:pPr>
            <a:fld id="{9F94D07E-41CF-4880-828F-BE3E6C357CB5}" type="slidenum">
              <a:rPr lang="en-GB" altLang="en-US"/>
              <a:pPr>
                <a:defRPr/>
              </a:pPr>
              <a:t>‹#›</a:t>
            </a:fld>
            <a:endParaRPr lang="en-GB" altLang="en-US"/>
          </a:p>
        </p:txBody>
      </p:sp>
    </p:spTree>
    <p:extLst>
      <p:ext uri="{BB962C8B-B14F-4D97-AF65-F5344CB8AC3E}">
        <p14:creationId xmlns:p14="http://schemas.microsoft.com/office/powerpoint/2010/main" val="1156059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GB" altLang="en-US"/>
          </a:p>
        </p:txBody>
      </p:sp>
      <p:sp>
        <p:nvSpPr>
          <p:cNvPr id="5" name="Rectangle 9"/>
          <p:cNvSpPr>
            <a:spLocks noGrp="1" noChangeArrowheads="1"/>
          </p:cNvSpPr>
          <p:nvPr>
            <p:ph type="sldNum" idx="11"/>
          </p:nvPr>
        </p:nvSpPr>
        <p:spPr>
          <a:ln/>
        </p:spPr>
        <p:txBody>
          <a:bodyPr/>
          <a:lstStyle>
            <a:lvl1pPr>
              <a:defRPr/>
            </a:lvl1pPr>
          </a:lstStyle>
          <a:p>
            <a:pPr>
              <a:defRPr/>
            </a:pPr>
            <a:fld id="{53C26DCF-BBBF-4F55-A724-56FB112DDD7F}" type="slidenum">
              <a:rPr lang="en-GB" altLang="en-US"/>
              <a:pPr>
                <a:defRPr/>
              </a:pPr>
              <a:t>‹#›</a:t>
            </a:fld>
            <a:endParaRPr lang="en-GB" altLang="en-US"/>
          </a:p>
        </p:txBody>
      </p:sp>
    </p:spTree>
    <p:extLst>
      <p:ext uri="{BB962C8B-B14F-4D97-AF65-F5344CB8AC3E}">
        <p14:creationId xmlns:p14="http://schemas.microsoft.com/office/powerpoint/2010/main" val="1542272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344488" y="1557338"/>
            <a:ext cx="4148137" cy="3017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5025" y="1557338"/>
            <a:ext cx="4149725" cy="3017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7"/>
          <p:cNvSpPr>
            <a:spLocks noGrp="1" noChangeArrowheads="1"/>
          </p:cNvSpPr>
          <p:nvPr>
            <p:ph type="dt" idx="10"/>
          </p:nvPr>
        </p:nvSpPr>
        <p:spPr>
          <a:ln/>
        </p:spPr>
        <p:txBody>
          <a:bodyPr/>
          <a:lstStyle>
            <a:lvl1pPr>
              <a:defRPr/>
            </a:lvl1pPr>
          </a:lstStyle>
          <a:p>
            <a:pPr>
              <a:defRPr/>
            </a:pPr>
            <a:endParaRPr lang="en-GB" altLang="en-US"/>
          </a:p>
        </p:txBody>
      </p:sp>
      <p:sp>
        <p:nvSpPr>
          <p:cNvPr id="6" name="Rectangle 9"/>
          <p:cNvSpPr>
            <a:spLocks noGrp="1" noChangeArrowheads="1"/>
          </p:cNvSpPr>
          <p:nvPr>
            <p:ph type="sldNum" idx="11"/>
          </p:nvPr>
        </p:nvSpPr>
        <p:spPr>
          <a:ln/>
        </p:spPr>
        <p:txBody>
          <a:bodyPr/>
          <a:lstStyle>
            <a:lvl1pPr>
              <a:defRPr/>
            </a:lvl1pPr>
          </a:lstStyle>
          <a:p>
            <a:pPr>
              <a:defRPr/>
            </a:pPr>
            <a:fld id="{00C37CCC-7EAA-4CC2-B332-7ECD71D93D4B}" type="slidenum">
              <a:rPr lang="en-GB" altLang="en-US"/>
              <a:pPr>
                <a:defRPr/>
              </a:pPr>
              <a:t>‹#›</a:t>
            </a:fld>
            <a:endParaRPr lang="en-GB" altLang="en-US"/>
          </a:p>
        </p:txBody>
      </p:sp>
    </p:spTree>
    <p:extLst>
      <p:ext uri="{BB962C8B-B14F-4D97-AF65-F5344CB8AC3E}">
        <p14:creationId xmlns:p14="http://schemas.microsoft.com/office/powerpoint/2010/main" val="3194922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Rectangle 7"/>
          <p:cNvSpPr>
            <a:spLocks noGrp="1" noChangeArrowheads="1"/>
          </p:cNvSpPr>
          <p:nvPr>
            <p:ph type="dt" idx="10"/>
          </p:nvPr>
        </p:nvSpPr>
        <p:spPr>
          <a:ln/>
        </p:spPr>
        <p:txBody>
          <a:bodyPr/>
          <a:lstStyle>
            <a:lvl1pPr>
              <a:defRPr/>
            </a:lvl1pPr>
          </a:lstStyle>
          <a:p>
            <a:pPr>
              <a:defRPr/>
            </a:pPr>
            <a:endParaRPr lang="en-GB" altLang="en-US"/>
          </a:p>
        </p:txBody>
      </p:sp>
      <p:sp>
        <p:nvSpPr>
          <p:cNvPr id="8" name="Rectangle 9"/>
          <p:cNvSpPr>
            <a:spLocks noGrp="1" noChangeArrowheads="1"/>
          </p:cNvSpPr>
          <p:nvPr>
            <p:ph type="sldNum" idx="11"/>
          </p:nvPr>
        </p:nvSpPr>
        <p:spPr>
          <a:ln/>
        </p:spPr>
        <p:txBody>
          <a:bodyPr/>
          <a:lstStyle>
            <a:lvl1pPr>
              <a:defRPr/>
            </a:lvl1pPr>
          </a:lstStyle>
          <a:p>
            <a:pPr>
              <a:defRPr/>
            </a:pPr>
            <a:fld id="{97C0AA7A-52F5-4536-A6D3-35C943700F7F}" type="slidenum">
              <a:rPr lang="en-GB" altLang="en-US"/>
              <a:pPr>
                <a:defRPr/>
              </a:pPr>
              <a:t>‹#›</a:t>
            </a:fld>
            <a:endParaRPr lang="en-GB" altLang="en-US"/>
          </a:p>
        </p:txBody>
      </p:sp>
    </p:spTree>
    <p:extLst>
      <p:ext uri="{BB962C8B-B14F-4D97-AF65-F5344CB8AC3E}">
        <p14:creationId xmlns:p14="http://schemas.microsoft.com/office/powerpoint/2010/main" val="3360236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Rectangle 7"/>
          <p:cNvSpPr>
            <a:spLocks noGrp="1" noChangeArrowheads="1"/>
          </p:cNvSpPr>
          <p:nvPr>
            <p:ph type="dt" idx="10"/>
          </p:nvPr>
        </p:nvSpPr>
        <p:spPr>
          <a:ln/>
        </p:spPr>
        <p:txBody>
          <a:bodyPr/>
          <a:lstStyle>
            <a:lvl1pPr>
              <a:defRPr/>
            </a:lvl1pPr>
          </a:lstStyle>
          <a:p>
            <a:pPr>
              <a:defRPr/>
            </a:pPr>
            <a:endParaRPr lang="en-GB" altLang="en-US"/>
          </a:p>
        </p:txBody>
      </p:sp>
      <p:sp>
        <p:nvSpPr>
          <p:cNvPr id="4" name="Rectangle 9"/>
          <p:cNvSpPr>
            <a:spLocks noGrp="1" noChangeArrowheads="1"/>
          </p:cNvSpPr>
          <p:nvPr>
            <p:ph type="sldNum" idx="11"/>
          </p:nvPr>
        </p:nvSpPr>
        <p:spPr>
          <a:ln/>
        </p:spPr>
        <p:txBody>
          <a:bodyPr/>
          <a:lstStyle>
            <a:lvl1pPr>
              <a:defRPr/>
            </a:lvl1pPr>
          </a:lstStyle>
          <a:p>
            <a:pPr>
              <a:defRPr/>
            </a:pPr>
            <a:fld id="{ED693566-A5F8-43EA-ACA6-AF3F7A97177F}" type="slidenum">
              <a:rPr lang="en-GB" altLang="en-US"/>
              <a:pPr>
                <a:defRPr/>
              </a:pPr>
              <a:t>‹#›</a:t>
            </a:fld>
            <a:endParaRPr lang="en-GB" altLang="en-US"/>
          </a:p>
        </p:txBody>
      </p:sp>
    </p:spTree>
    <p:extLst>
      <p:ext uri="{BB962C8B-B14F-4D97-AF65-F5344CB8AC3E}">
        <p14:creationId xmlns:p14="http://schemas.microsoft.com/office/powerpoint/2010/main" val="3714262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GB" altLang="en-US"/>
          </a:p>
        </p:txBody>
      </p:sp>
      <p:sp>
        <p:nvSpPr>
          <p:cNvPr id="3" name="Rectangle 9"/>
          <p:cNvSpPr>
            <a:spLocks noGrp="1" noChangeArrowheads="1"/>
          </p:cNvSpPr>
          <p:nvPr>
            <p:ph type="sldNum" idx="11"/>
          </p:nvPr>
        </p:nvSpPr>
        <p:spPr>
          <a:ln/>
        </p:spPr>
        <p:txBody>
          <a:bodyPr/>
          <a:lstStyle>
            <a:lvl1pPr>
              <a:defRPr/>
            </a:lvl1pPr>
          </a:lstStyle>
          <a:p>
            <a:pPr>
              <a:defRPr/>
            </a:pPr>
            <a:fld id="{4BE28010-DB32-43C5-BF58-ADE6B9138F60}" type="slidenum">
              <a:rPr lang="en-GB" altLang="en-US"/>
              <a:pPr>
                <a:defRPr/>
              </a:pPr>
              <a:t>‹#›</a:t>
            </a:fld>
            <a:endParaRPr lang="en-GB" altLang="en-US"/>
          </a:p>
        </p:txBody>
      </p:sp>
    </p:spTree>
    <p:extLst>
      <p:ext uri="{BB962C8B-B14F-4D97-AF65-F5344CB8AC3E}">
        <p14:creationId xmlns:p14="http://schemas.microsoft.com/office/powerpoint/2010/main" val="3347701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GB" altLang="en-US"/>
          </a:p>
        </p:txBody>
      </p:sp>
      <p:sp>
        <p:nvSpPr>
          <p:cNvPr id="6" name="Rectangle 9"/>
          <p:cNvSpPr>
            <a:spLocks noGrp="1" noChangeArrowheads="1"/>
          </p:cNvSpPr>
          <p:nvPr>
            <p:ph type="sldNum" idx="11"/>
          </p:nvPr>
        </p:nvSpPr>
        <p:spPr>
          <a:ln/>
        </p:spPr>
        <p:txBody>
          <a:bodyPr/>
          <a:lstStyle>
            <a:lvl1pPr>
              <a:defRPr/>
            </a:lvl1pPr>
          </a:lstStyle>
          <a:p>
            <a:pPr>
              <a:defRPr/>
            </a:pPr>
            <a:fld id="{2BAFCCE2-759A-4704-880B-A651D9ABF7C4}" type="slidenum">
              <a:rPr lang="en-GB" altLang="en-US"/>
              <a:pPr>
                <a:defRPr/>
              </a:pPr>
              <a:t>‹#›</a:t>
            </a:fld>
            <a:endParaRPr lang="en-GB" altLang="en-US"/>
          </a:p>
        </p:txBody>
      </p:sp>
    </p:spTree>
    <p:extLst>
      <p:ext uri="{BB962C8B-B14F-4D97-AF65-F5344CB8AC3E}">
        <p14:creationId xmlns:p14="http://schemas.microsoft.com/office/powerpoint/2010/main" val="1130080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GB" altLang="en-US"/>
          </a:p>
        </p:txBody>
      </p:sp>
      <p:sp>
        <p:nvSpPr>
          <p:cNvPr id="6" name="Rectangle 9"/>
          <p:cNvSpPr>
            <a:spLocks noGrp="1" noChangeArrowheads="1"/>
          </p:cNvSpPr>
          <p:nvPr>
            <p:ph type="sldNum" idx="11"/>
          </p:nvPr>
        </p:nvSpPr>
        <p:spPr>
          <a:ln/>
        </p:spPr>
        <p:txBody>
          <a:bodyPr/>
          <a:lstStyle>
            <a:lvl1pPr>
              <a:defRPr/>
            </a:lvl1pPr>
          </a:lstStyle>
          <a:p>
            <a:pPr>
              <a:defRPr/>
            </a:pPr>
            <a:fld id="{67200B76-D0E1-4CD4-B0CD-4486C172D988}" type="slidenum">
              <a:rPr lang="en-GB" altLang="en-US"/>
              <a:pPr>
                <a:defRPr/>
              </a:pPr>
              <a:t>‹#›</a:t>
            </a:fld>
            <a:endParaRPr lang="en-GB" altLang="en-US"/>
          </a:p>
        </p:txBody>
      </p:sp>
    </p:spTree>
    <p:extLst>
      <p:ext uri="{BB962C8B-B14F-4D97-AF65-F5344CB8AC3E}">
        <p14:creationId xmlns:p14="http://schemas.microsoft.com/office/powerpoint/2010/main" val="11649969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7"/>
          <p:cNvSpPr>
            <a:spLocks noGrp="1" noChangeArrowheads="1"/>
          </p:cNvSpPr>
          <p:nvPr>
            <p:ph type="dt" idx="10"/>
          </p:nvPr>
        </p:nvSpPr>
        <p:spPr>
          <a:ln/>
        </p:spPr>
        <p:txBody>
          <a:bodyPr/>
          <a:lstStyle>
            <a:lvl1pPr>
              <a:defRPr/>
            </a:lvl1pPr>
          </a:lstStyle>
          <a:p>
            <a:pPr>
              <a:defRPr/>
            </a:pPr>
            <a:endParaRPr lang="en-GB" altLang="en-US"/>
          </a:p>
        </p:txBody>
      </p:sp>
      <p:sp>
        <p:nvSpPr>
          <p:cNvPr id="5" name="Rectangle 9"/>
          <p:cNvSpPr>
            <a:spLocks noGrp="1" noChangeArrowheads="1"/>
          </p:cNvSpPr>
          <p:nvPr>
            <p:ph type="sldNum" idx="11"/>
          </p:nvPr>
        </p:nvSpPr>
        <p:spPr>
          <a:ln/>
        </p:spPr>
        <p:txBody>
          <a:bodyPr/>
          <a:lstStyle>
            <a:lvl1pPr>
              <a:defRPr/>
            </a:lvl1pPr>
          </a:lstStyle>
          <a:p>
            <a:pPr>
              <a:defRPr/>
            </a:pPr>
            <a:fld id="{86D1DAB9-8F0E-47D5-A0CF-944024BEBC17}" type="slidenum">
              <a:rPr lang="en-GB" altLang="en-US"/>
              <a:pPr>
                <a:defRPr/>
              </a:pPr>
              <a:t>‹#›</a:t>
            </a:fld>
            <a:endParaRPr lang="en-GB" altLang="en-US"/>
          </a:p>
        </p:txBody>
      </p:sp>
    </p:spTree>
    <p:extLst>
      <p:ext uri="{BB962C8B-B14F-4D97-AF65-F5344CB8AC3E}">
        <p14:creationId xmlns:p14="http://schemas.microsoft.com/office/powerpoint/2010/main" val="44626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WP2">
    <p:spTree>
      <p:nvGrpSpPr>
        <p:cNvPr id="1" name=""/>
        <p:cNvGrpSpPr/>
        <p:nvPr/>
      </p:nvGrpSpPr>
      <p:grpSpPr>
        <a:xfrm>
          <a:off x="0" y="0"/>
          <a:ext cx="0" cy="0"/>
          <a:chOff x="0" y="0"/>
          <a:chExt cx="0" cy="0"/>
        </a:xfrm>
      </p:grpSpPr>
      <p:sp>
        <p:nvSpPr>
          <p:cNvPr id="9" name="Title 1"/>
          <p:cNvSpPr>
            <a:spLocks noGrp="1"/>
          </p:cNvSpPr>
          <p:nvPr>
            <p:ph type="title"/>
          </p:nvPr>
        </p:nvSpPr>
        <p:spPr>
          <a:xfrm>
            <a:off x="323528" y="404665"/>
            <a:ext cx="7092968" cy="936103"/>
          </a:xfrm>
        </p:spPr>
        <p:txBody>
          <a:bodyPr/>
          <a:lstStyle>
            <a:lvl1pPr>
              <a:defRPr sz="2800"/>
            </a:lvl1pPr>
          </a:lstStyle>
          <a:p>
            <a:r>
              <a:rPr lang="en-US" smtClean="0"/>
              <a:t>Click to edit Master title style</a:t>
            </a:r>
            <a:endParaRPr lang="en-US" dirty="0"/>
          </a:p>
        </p:txBody>
      </p:sp>
      <p:sp>
        <p:nvSpPr>
          <p:cNvPr id="10" name="Content Placeholder 2"/>
          <p:cNvSpPr>
            <a:spLocks noGrp="1"/>
          </p:cNvSpPr>
          <p:nvPr>
            <p:ph idx="1"/>
          </p:nvPr>
        </p:nvSpPr>
        <p:spPr>
          <a:xfrm>
            <a:off x="323529" y="1556793"/>
            <a:ext cx="8475984" cy="1584176"/>
          </a:xfrm>
        </p:spPr>
        <p:txBody>
          <a:bodyPr/>
          <a:lstStyle>
            <a:lvl1pPr>
              <a:defRPr sz="20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a:xfrm>
            <a:off x="6108700" y="6453188"/>
            <a:ext cx="1919288" cy="365125"/>
          </a:xfrm>
        </p:spPr>
        <p:txBody>
          <a:bodyPr/>
          <a:lstStyle>
            <a:lvl1pPr>
              <a:defRPr sz="1200" smtClean="0"/>
            </a:lvl1pPr>
            <a:extLst/>
          </a:lstStyle>
          <a:p>
            <a:pPr>
              <a:defRPr/>
            </a:pPr>
            <a:fld id="{0D3AADB2-5C9A-4598-B18E-7985C9D430B1}" type="datetimeFigureOut">
              <a:rPr lang="en-GB"/>
              <a:pPr>
                <a:defRPr/>
              </a:pPr>
              <a:t>21/01/2016</a:t>
            </a:fld>
            <a:endParaRPr lang="en-GB"/>
          </a:p>
        </p:txBody>
      </p:sp>
      <p:sp>
        <p:nvSpPr>
          <p:cNvPr id="12" name="Footer Placeholder 7"/>
          <p:cNvSpPr>
            <a:spLocks noGrp="1"/>
          </p:cNvSpPr>
          <p:nvPr>
            <p:ph type="ftr" sz="quarter" idx="11"/>
          </p:nvPr>
        </p:nvSpPr>
        <p:spPr>
          <a:xfrm>
            <a:off x="395536" y="6453188"/>
            <a:ext cx="5616327" cy="365125"/>
          </a:xfrm>
        </p:spPr>
        <p:txBody>
          <a:bodyPr/>
          <a:lstStyle>
            <a:lvl1pPr>
              <a:defRPr sz="1200" dirty="0"/>
            </a:lvl1pPr>
            <a:extLst/>
          </a:lstStyle>
          <a:p>
            <a:pPr>
              <a:defRPr/>
            </a:pPr>
            <a:endParaRPr lang="en-GB" dirty="0"/>
          </a:p>
        </p:txBody>
      </p:sp>
      <p:sp>
        <p:nvSpPr>
          <p:cNvPr id="13" name="Slide Number Placeholder 8"/>
          <p:cNvSpPr>
            <a:spLocks noGrp="1"/>
          </p:cNvSpPr>
          <p:nvPr>
            <p:ph type="sldNum" sz="quarter" idx="12"/>
          </p:nvPr>
        </p:nvSpPr>
        <p:spPr>
          <a:xfrm>
            <a:off x="8101013" y="6453188"/>
            <a:ext cx="912812" cy="365125"/>
          </a:xfrm>
        </p:spPr>
        <p:txBody>
          <a:bodyPr/>
          <a:lstStyle>
            <a:lvl1pPr algn="r">
              <a:defRPr sz="1200" smtClean="0"/>
            </a:lvl1pPr>
            <a:extLst/>
          </a:lstStyle>
          <a:p>
            <a:pPr>
              <a:defRPr/>
            </a:pPr>
            <a:fld id="{E9C4CB46-A231-4013-9269-717EA0B63DE2}" type="slidenum">
              <a:rPr lang="en-GB"/>
              <a:pPr>
                <a:defRPr/>
              </a:pPr>
              <a:t>‹#›</a:t>
            </a:fld>
            <a:endParaRPr lang="en-GB" dirty="0"/>
          </a:p>
        </p:txBody>
      </p:sp>
      <p:pic>
        <p:nvPicPr>
          <p:cNvPr id="2" name="Bild 1" descr="EUPATI_strip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294468"/>
          </a:xfrm>
          <a:prstGeom prst="rect">
            <a:avLst/>
          </a:prstGeom>
        </p:spPr>
      </p:pic>
      <p:pic>
        <p:nvPicPr>
          <p:cNvPr id="4" name="Bild 3" descr="WP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19975" y="252980"/>
            <a:ext cx="1620000" cy="486572"/>
          </a:xfrm>
          <a:prstGeom prst="rect">
            <a:avLst/>
          </a:prstGeom>
        </p:spPr>
      </p:pic>
    </p:spTree>
    <p:extLst>
      <p:ext uri="{BB962C8B-B14F-4D97-AF65-F5344CB8AC3E}">
        <p14:creationId xmlns:p14="http://schemas.microsoft.com/office/powerpoint/2010/main" val="139915198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404813"/>
            <a:ext cx="2117725" cy="417036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323850" y="404813"/>
            <a:ext cx="6200775" cy="417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7"/>
          <p:cNvSpPr>
            <a:spLocks noGrp="1" noChangeArrowheads="1"/>
          </p:cNvSpPr>
          <p:nvPr>
            <p:ph type="dt" idx="10"/>
          </p:nvPr>
        </p:nvSpPr>
        <p:spPr>
          <a:ln/>
        </p:spPr>
        <p:txBody>
          <a:bodyPr/>
          <a:lstStyle>
            <a:lvl1pPr>
              <a:defRPr/>
            </a:lvl1pPr>
          </a:lstStyle>
          <a:p>
            <a:pPr>
              <a:defRPr/>
            </a:pPr>
            <a:endParaRPr lang="en-GB" altLang="en-US"/>
          </a:p>
        </p:txBody>
      </p:sp>
      <p:sp>
        <p:nvSpPr>
          <p:cNvPr id="5" name="Rectangle 9"/>
          <p:cNvSpPr>
            <a:spLocks noGrp="1" noChangeArrowheads="1"/>
          </p:cNvSpPr>
          <p:nvPr>
            <p:ph type="sldNum" idx="11"/>
          </p:nvPr>
        </p:nvSpPr>
        <p:spPr>
          <a:ln/>
        </p:spPr>
        <p:txBody>
          <a:bodyPr/>
          <a:lstStyle>
            <a:lvl1pPr>
              <a:defRPr/>
            </a:lvl1pPr>
          </a:lstStyle>
          <a:p>
            <a:pPr>
              <a:defRPr/>
            </a:pPr>
            <a:fld id="{83A0F5BC-78B7-4462-B855-58DE6BF91A17}" type="slidenum">
              <a:rPr lang="en-GB" altLang="en-US"/>
              <a:pPr>
                <a:defRPr/>
              </a:pPr>
              <a:t>‹#›</a:t>
            </a:fld>
            <a:endParaRPr lang="en-GB" altLang="en-US"/>
          </a:p>
        </p:txBody>
      </p:sp>
    </p:spTree>
    <p:extLst>
      <p:ext uri="{BB962C8B-B14F-4D97-AF65-F5344CB8AC3E}">
        <p14:creationId xmlns:p14="http://schemas.microsoft.com/office/powerpoint/2010/main" val="2546292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WP3">
    <p:spTree>
      <p:nvGrpSpPr>
        <p:cNvPr id="1" name=""/>
        <p:cNvGrpSpPr/>
        <p:nvPr/>
      </p:nvGrpSpPr>
      <p:grpSpPr>
        <a:xfrm>
          <a:off x="0" y="0"/>
          <a:ext cx="0" cy="0"/>
          <a:chOff x="0" y="0"/>
          <a:chExt cx="0" cy="0"/>
        </a:xfrm>
      </p:grpSpPr>
      <p:sp>
        <p:nvSpPr>
          <p:cNvPr id="9" name="Title 1"/>
          <p:cNvSpPr>
            <a:spLocks noGrp="1"/>
          </p:cNvSpPr>
          <p:nvPr>
            <p:ph type="title"/>
          </p:nvPr>
        </p:nvSpPr>
        <p:spPr>
          <a:xfrm>
            <a:off x="323528" y="404665"/>
            <a:ext cx="7092968" cy="936103"/>
          </a:xfrm>
        </p:spPr>
        <p:txBody>
          <a:bodyPr/>
          <a:lstStyle>
            <a:lvl1pPr>
              <a:defRPr sz="2800"/>
            </a:lvl1pPr>
          </a:lstStyle>
          <a:p>
            <a:r>
              <a:rPr lang="en-US" smtClean="0"/>
              <a:t>Click to edit Master title style</a:t>
            </a:r>
            <a:endParaRPr lang="en-US" dirty="0"/>
          </a:p>
        </p:txBody>
      </p:sp>
      <p:sp>
        <p:nvSpPr>
          <p:cNvPr id="10" name="Content Placeholder 2"/>
          <p:cNvSpPr>
            <a:spLocks noGrp="1"/>
          </p:cNvSpPr>
          <p:nvPr>
            <p:ph idx="1"/>
          </p:nvPr>
        </p:nvSpPr>
        <p:spPr>
          <a:xfrm>
            <a:off x="323529" y="1556793"/>
            <a:ext cx="8475984" cy="1584176"/>
          </a:xfrm>
        </p:spPr>
        <p:txBody>
          <a:bodyPr/>
          <a:lstStyle>
            <a:lvl1pPr>
              <a:defRPr sz="20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a:xfrm>
            <a:off x="6108700" y="6453188"/>
            <a:ext cx="1919288" cy="365125"/>
          </a:xfrm>
        </p:spPr>
        <p:txBody>
          <a:bodyPr/>
          <a:lstStyle>
            <a:lvl1pPr>
              <a:defRPr sz="1200" smtClean="0"/>
            </a:lvl1pPr>
            <a:extLst/>
          </a:lstStyle>
          <a:p>
            <a:pPr>
              <a:defRPr/>
            </a:pPr>
            <a:fld id="{0D3AADB2-5C9A-4598-B18E-7985C9D430B1}" type="datetimeFigureOut">
              <a:rPr lang="en-GB"/>
              <a:pPr>
                <a:defRPr/>
              </a:pPr>
              <a:t>21/01/2016</a:t>
            </a:fld>
            <a:endParaRPr lang="en-GB"/>
          </a:p>
        </p:txBody>
      </p:sp>
      <p:sp>
        <p:nvSpPr>
          <p:cNvPr id="12" name="Footer Placeholder 7"/>
          <p:cNvSpPr>
            <a:spLocks noGrp="1"/>
          </p:cNvSpPr>
          <p:nvPr>
            <p:ph type="ftr" sz="quarter" idx="11"/>
          </p:nvPr>
        </p:nvSpPr>
        <p:spPr>
          <a:xfrm>
            <a:off x="395536" y="6453188"/>
            <a:ext cx="5616327" cy="365125"/>
          </a:xfrm>
        </p:spPr>
        <p:txBody>
          <a:bodyPr/>
          <a:lstStyle>
            <a:lvl1pPr>
              <a:defRPr sz="1200" dirty="0"/>
            </a:lvl1pPr>
            <a:extLst/>
          </a:lstStyle>
          <a:p>
            <a:pPr>
              <a:defRPr/>
            </a:pPr>
            <a:endParaRPr lang="en-GB" dirty="0"/>
          </a:p>
        </p:txBody>
      </p:sp>
      <p:sp>
        <p:nvSpPr>
          <p:cNvPr id="13" name="Slide Number Placeholder 8"/>
          <p:cNvSpPr>
            <a:spLocks noGrp="1"/>
          </p:cNvSpPr>
          <p:nvPr>
            <p:ph type="sldNum" sz="quarter" idx="12"/>
          </p:nvPr>
        </p:nvSpPr>
        <p:spPr>
          <a:xfrm>
            <a:off x="8101013" y="6453188"/>
            <a:ext cx="912812" cy="365125"/>
          </a:xfrm>
        </p:spPr>
        <p:txBody>
          <a:bodyPr/>
          <a:lstStyle>
            <a:lvl1pPr algn="r">
              <a:defRPr sz="1200" smtClean="0"/>
            </a:lvl1pPr>
            <a:extLst/>
          </a:lstStyle>
          <a:p>
            <a:pPr>
              <a:defRPr/>
            </a:pPr>
            <a:fld id="{E9C4CB46-A231-4013-9269-717EA0B63DE2}" type="slidenum">
              <a:rPr lang="en-GB"/>
              <a:pPr>
                <a:defRPr/>
              </a:pPr>
              <a:t>‹#›</a:t>
            </a:fld>
            <a:endParaRPr lang="en-GB" dirty="0"/>
          </a:p>
        </p:txBody>
      </p:sp>
      <p:pic>
        <p:nvPicPr>
          <p:cNvPr id="2" name="Bild 1" descr="EUPATI_strip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294468"/>
          </a:xfrm>
          <a:prstGeom prst="rect">
            <a:avLst/>
          </a:prstGeom>
        </p:spPr>
      </p:pic>
      <p:pic>
        <p:nvPicPr>
          <p:cNvPr id="3" name="Bild 2" descr="WP3.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19148" y="258495"/>
            <a:ext cx="1620000" cy="486572"/>
          </a:xfrm>
          <a:prstGeom prst="rect">
            <a:avLst/>
          </a:prstGeom>
        </p:spPr>
      </p:pic>
    </p:spTree>
    <p:extLst>
      <p:ext uri="{BB962C8B-B14F-4D97-AF65-F5344CB8AC3E}">
        <p14:creationId xmlns:p14="http://schemas.microsoft.com/office/powerpoint/2010/main" val="16407381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WP4">
    <p:spTree>
      <p:nvGrpSpPr>
        <p:cNvPr id="1" name=""/>
        <p:cNvGrpSpPr/>
        <p:nvPr/>
      </p:nvGrpSpPr>
      <p:grpSpPr>
        <a:xfrm>
          <a:off x="0" y="0"/>
          <a:ext cx="0" cy="0"/>
          <a:chOff x="0" y="0"/>
          <a:chExt cx="0" cy="0"/>
        </a:xfrm>
      </p:grpSpPr>
      <p:sp>
        <p:nvSpPr>
          <p:cNvPr id="9" name="Title 1"/>
          <p:cNvSpPr>
            <a:spLocks noGrp="1"/>
          </p:cNvSpPr>
          <p:nvPr>
            <p:ph type="title"/>
          </p:nvPr>
        </p:nvSpPr>
        <p:spPr>
          <a:xfrm>
            <a:off x="323528" y="404665"/>
            <a:ext cx="7092968" cy="936103"/>
          </a:xfrm>
        </p:spPr>
        <p:txBody>
          <a:bodyPr/>
          <a:lstStyle>
            <a:lvl1pPr>
              <a:defRPr sz="2800"/>
            </a:lvl1pPr>
          </a:lstStyle>
          <a:p>
            <a:r>
              <a:rPr lang="en-US" smtClean="0"/>
              <a:t>Click to edit Master title style</a:t>
            </a:r>
            <a:endParaRPr lang="en-US" dirty="0"/>
          </a:p>
        </p:txBody>
      </p:sp>
      <p:sp>
        <p:nvSpPr>
          <p:cNvPr id="10" name="Content Placeholder 2"/>
          <p:cNvSpPr>
            <a:spLocks noGrp="1"/>
          </p:cNvSpPr>
          <p:nvPr>
            <p:ph idx="1"/>
          </p:nvPr>
        </p:nvSpPr>
        <p:spPr>
          <a:xfrm>
            <a:off x="323529" y="1556793"/>
            <a:ext cx="8475984" cy="1584176"/>
          </a:xfrm>
        </p:spPr>
        <p:txBody>
          <a:bodyPr/>
          <a:lstStyle>
            <a:lvl1pPr>
              <a:defRPr sz="20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a:xfrm>
            <a:off x="6108700" y="6453188"/>
            <a:ext cx="1919288" cy="365125"/>
          </a:xfrm>
        </p:spPr>
        <p:txBody>
          <a:bodyPr/>
          <a:lstStyle>
            <a:lvl1pPr>
              <a:defRPr sz="1200" smtClean="0"/>
            </a:lvl1pPr>
            <a:extLst/>
          </a:lstStyle>
          <a:p>
            <a:pPr>
              <a:defRPr/>
            </a:pPr>
            <a:fld id="{0D3AADB2-5C9A-4598-B18E-7985C9D430B1}" type="datetimeFigureOut">
              <a:rPr lang="en-GB"/>
              <a:pPr>
                <a:defRPr/>
              </a:pPr>
              <a:t>21/01/2016</a:t>
            </a:fld>
            <a:endParaRPr lang="en-GB"/>
          </a:p>
        </p:txBody>
      </p:sp>
      <p:sp>
        <p:nvSpPr>
          <p:cNvPr id="12" name="Footer Placeholder 7"/>
          <p:cNvSpPr>
            <a:spLocks noGrp="1"/>
          </p:cNvSpPr>
          <p:nvPr>
            <p:ph type="ftr" sz="quarter" idx="11"/>
          </p:nvPr>
        </p:nvSpPr>
        <p:spPr>
          <a:xfrm>
            <a:off x="395536" y="6453188"/>
            <a:ext cx="5616327" cy="365125"/>
          </a:xfrm>
        </p:spPr>
        <p:txBody>
          <a:bodyPr/>
          <a:lstStyle>
            <a:lvl1pPr>
              <a:defRPr sz="1200" dirty="0"/>
            </a:lvl1pPr>
            <a:extLst/>
          </a:lstStyle>
          <a:p>
            <a:pPr>
              <a:defRPr/>
            </a:pPr>
            <a:endParaRPr lang="en-GB" dirty="0"/>
          </a:p>
        </p:txBody>
      </p:sp>
      <p:sp>
        <p:nvSpPr>
          <p:cNvPr id="13" name="Slide Number Placeholder 8"/>
          <p:cNvSpPr>
            <a:spLocks noGrp="1"/>
          </p:cNvSpPr>
          <p:nvPr>
            <p:ph type="sldNum" sz="quarter" idx="12"/>
          </p:nvPr>
        </p:nvSpPr>
        <p:spPr>
          <a:xfrm>
            <a:off x="8101013" y="6453188"/>
            <a:ext cx="912812" cy="365125"/>
          </a:xfrm>
        </p:spPr>
        <p:txBody>
          <a:bodyPr/>
          <a:lstStyle>
            <a:lvl1pPr algn="r">
              <a:defRPr sz="1200" smtClean="0"/>
            </a:lvl1pPr>
            <a:extLst/>
          </a:lstStyle>
          <a:p>
            <a:pPr>
              <a:defRPr/>
            </a:pPr>
            <a:fld id="{E9C4CB46-A231-4013-9269-717EA0B63DE2}" type="slidenum">
              <a:rPr lang="en-GB"/>
              <a:pPr>
                <a:defRPr/>
              </a:pPr>
              <a:t>‹#›</a:t>
            </a:fld>
            <a:endParaRPr lang="en-GB" dirty="0"/>
          </a:p>
        </p:txBody>
      </p:sp>
      <p:pic>
        <p:nvPicPr>
          <p:cNvPr id="2" name="Bild 1" descr="EUPATI_strip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294468"/>
          </a:xfrm>
          <a:prstGeom prst="rect">
            <a:avLst/>
          </a:prstGeom>
        </p:spPr>
      </p:pic>
      <p:pic>
        <p:nvPicPr>
          <p:cNvPr id="4" name="Bild 3" descr="WP4.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3589" y="258495"/>
            <a:ext cx="1620000" cy="486572"/>
          </a:xfrm>
          <a:prstGeom prst="rect">
            <a:avLst/>
          </a:prstGeom>
        </p:spPr>
      </p:pic>
    </p:spTree>
    <p:extLst>
      <p:ext uri="{BB962C8B-B14F-4D97-AF65-F5344CB8AC3E}">
        <p14:creationId xmlns:p14="http://schemas.microsoft.com/office/powerpoint/2010/main" val="364759492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WP5">
    <p:spTree>
      <p:nvGrpSpPr>
        <p:cNvPr id="1" name=""/>
        <p:cNvGrpSpPr/>
        <p:nvPr/>
      </p:nvGrpSpPr>
      <p:grpSpPr>
        <a:xfrm>
          <a:off x="0" y="0"/>
          <a:ext cx="0" cy="0"/>
          <a:chOff x="0" y="0"/>
          <a:chExt cx="0" cy="0"/>
        </a:xfrm>
      </p:grpSpPr>
      <p:sp>
        <p:nvSpPr>
          <p:cNvPr id="9" name="Title 1"/>
          <p:cNvSpPr>
            <a:spLocks noGrp="1"/>
          </p:cNvSpPr>
          <p:nvPr>
            <p:ph type="title"/>
          </p:nvPr>
        </p:nvSpPr>
        <p:spPr>
          <a:xfrm>
            <a:off x="323528" y="404665"/>
            <a:ext cx="7092968" cy="936103"/>
          </a:xfrm>
        </p:spPr>
        <p:txBody>
          <a:bodyPr/>
          <a:lstStyle>
            <a:lvl1pPr>
              <a:defRPr sz="2800"/>
            </a:lvl1pPr>
          </a:lstStyle>
          <a:p>
            <a:r>
              <a:rPr lang="en-US" smtClean="0"/>
              <a:t>Click to edit Master title style</a:t>
            </a:r>
            <a:endParaRPr lang="en-US" dirty="0"/>
          </a:p>
        </p:txBody>
      </p:sp>
      <p:sp>
        <p:nvSpPr>
          <p:cNvPr id="10" name="Content Placeholder 2"/>
          <p:cNvSpPr>
            <a:spLocks noGrp="1"/>
          </p:cNvSpPr>
          <p:nvPr>
            <p:ph idx="1"/>
          </p:nvPr>
        </p:nvSpPr>
        <p:spPr>
          <a:xfrm>
            <a:off x="323529" y="1556793"/>
            <a:ext cx="8475984" cy="1584176"/>
          </a:xfrm>
        </p:spPr>
        <p:txBody>
          <a:bodyPr/>
          <a:lstStyle>
            <a:lvl1pPr>
              <a:defRPr sz="20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a:xfrm>
            <a:off x="6108700" y="6453188"/>
            <a:ext cx="1919288" cy="365125"/>
          </a:xfrm>
        </p:spPr>
        <p:txBody>
          <a:bodyPr/>
          <a:lstStyle>
            <a:lvl1pPr>
              <a:defRPr sz="1200" smtClean="0"/>
            </a:lvl1pPr>
            <a:extLst/>
          </a:lstStyle>
          <a:p>
            <a:pPr>
              <a:defRPr/>
            </a:pPr>
            <a:fld id="{0D3AADB2-5C9A-4598-B18E-7985C9D430B1}" type="datetimeFigureOut">
              <a:rPr lang="en-GB"/>
              <a:pPr>
                <a:defRPr/>
              </a:pPr>
              <a:t>21/01/2016</a:t>
            </a:fld>
            <a:endParaRPr lang="en-GB"/>
          </a:p>
        </p:txBody>
      </p:sp>
      <p:sp>
        <p:nvSpPr>
          <p:cNvPr id="12" name="Footer Placeholder 7"/>
          <p:cNvSpPr>
            <a:spLocks noGrp="1"/>
          </p:cNvSpPr>
          <p:nvPr>
            <p:ph type="ftr" sz="quarter" idx="11"/>
          </p:nvPr>
        </p:nvSpPr>
        <p:spPr>
          <a:xfrm>
            <a:off x="395536" y="6453188"/>
            <a:ext cx="5616327" cy="365125"/>
          </a:xfrm>
        </p:spPr>
        <p:txBody>
          <a:bodyPr/>
          <a:lstStyle>
            <a:lvl1pPr>
              <a:defRPr sz="1200" dirty="0"/>
            </a:lvl1pPr>
            <a:extLst/>
          </a:lstStyle>
          <a:p>
            <a:pPr>
              <a:defRPr/>
            </a:pPr>
            <a:endParaRPr lang="en-GB" dirty="0"/>
          </a:p>
        </p:txBody>
      </p:sp>
      <p:sp>
        <p:nvSpPr>
          <p:cNvPr id="13" name="Slide Number Placeholder 8"/>
          <p:cNvSpPr>
            <a:spLocks noGrp="1"/>
          </p:cNvSpPr>
          <p:nvPr>
            <p:ph type="sldNum" sz="quarter" idx="12"/>
          </p:nvPr>
        </p:nvSpPr>
        <p:spPr>
          <a:xfrm>
            <a:off x="8101013" y="6453188"/>
            <a:ext cx="912812" cy="365125"/>
          </a:xfrm>
        </p:spPr>
        <p:txBody>
          <a:bodyPr/>
          <a:lstStyle>
            <a:lvl1pPr algn="r">
              <a:defRPr sz="1200" smtClean="0"/>
            </a:lvl1pPr>
            <a:extLst/>
          </a:lstStyle>
          <a:p>
            <a:pPr>
              <a:defRPr/>
            </a:pPr>
            <a:fld id="{E9C4CB46-A231-4013-9269-717EA0B63DE2}" type="slidenum">
              <a:rPr lang="en-GB"/>
              <a:pPr>
                <a:defRPr/>
              </a:pPr>
              <a:t>‹#›</a:t>
            </a:fld>
            <a:endParaRPr lang="en-GB" dirty="0"/>
          </a:p>
        </p:txBody>
      </p:sp>
      <p:pic>
        <p:nvPicPr>
          <p:cNvPr id="2" name="Bild 1" descr="EUPATI_strip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294468"/>
          </a:xfrm>
          <a:prstGeom prst="rect">
            <a:avLst/>
          </a:prstGeom>
        </p:spPr>
      </p:pic>
      <p:pic>
        <p:nvPicPr>
          <p:cNvPr id="3" name="Bild 2" descr="WP5.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19975" y="262604"/>
            <a:ext cx="1620000" cy="486572"/>
          </a:xfrm>
          <a:prstGeom prst="rect">
            <a:avLst/>
          </a:prstGeom>
        </p:spPr>
      </p:pic>
    </p:spTree>
    <p:extLst>
      <p:ext uri="{BB962C8B-B14F-4D97-AF65-F5344CB8AC3E}">
        <p14:creationId xmlns:p14="http://schemas.microsoft.com/office/powerpoint/2010/main" val="40632021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WP6">
    <p:spTree>
      <p:nvGrpSpPr>
        <p:cNvPr id="1" name=""/>
        <p:cNvGrpSpPr/>
        <p:nvPr/>
      </p:nvGrpSpPr>
      <p:grpSpPr>
        <a:xfrm>
          <a:off x="0" y="0"/>
          <a:ext cx="0" cy="0"/>
          <a:chOff x="0" y="0"/>
          <a:chExt cx="0" cy="0"/>
        </a:xfrm>
      </p:grpSpPr>
      <p:sp>
        <p:nvSpPr>
          <p:cNvPr id="9" name="Title 1"/>
          <p:cNvSpPr>
            <a:spLocks noGrp="1"/>
          </p:cNvSpPr>
          <p:nvPr>
            <p:ph type="title"/>
          </p:nvPr>
        </p:nvSpPr>
        <p:spPr>
          <a:xfrm>
            <a:off x="323528" y="404665"/>
            <a:ext cx="7092968" cy="936103"/>
          </a:xfrm>
        </p:spPr>
        <p:txBody>
          <a:bodyPr/>
          <a:lstStyle>
            <a:lvl1pPr>
              <a:defRPr sz="2800"/>
            </a:lvl1pPr>
          </a:lstStyle>
          <a:p>
            <a:r>
              <a:rPr lang="en-US" smtClean="0"/>
              <a:t>Click to edit Master title style</a:t>
            </a:r>
            <a:endParaRPr lang="en-US" dirty="0"/>
          </a:p>
        </p:txBody>
      </p:sp>
      <p:sp>
        <p:nvSpPr>
          <p:cNvPr id="10" name="Content Placeholder 2"/>
          <p:cNvSpPr>
            <a:spLocks noGrp="1"/>
          </p:cNvSpPr>
          <p:nvPr>
            <p:ph idx="1"/>
          </p:nvPr>
        </p:nvSpPr>
        <p:spPr>
          <a:xfrm>
            <a:off x="323529" y="1556793"/>
            <a:ext cx="8475984" cy="1584176"/>
          </a:xfrm>
        </p:spPr>
        <p:txBody>
          <a:bodyPr/>
          <a:lstStyle>
            <a:lvl1pPr>
              <a:defRPr sz="20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a:xfrm>
            <a:off x="6108700" y="6453188"/>
            <a:ext cx="1919288" cy="365125"/>
          </a:xfrm>
        </p:spPr>
        <p:txBody>
          <a:bodyPr/>
          <a:lstStyle>
            <a:lvl1pPr>
              <a:defRPr sz="1200" smtClean="0"/>
            </a:lvl1pPr>
            <a:extLst/>
          </a:lstStyle>
          <a:p>
            <a:pPr>
              <a:defRPr/>
            </a:pPr>
            <a:fld id="{0D3AADB2-5C9A-4598-B18E-7985C9D430B1}" type="datetimeFigureOut">
              <a:rPr lang="en-GB"/>
              <a:pPr>
                <a:defRPr/>
              </a:pPr>
              <a:t>21/01/2016</a:t>
            </a:fld>
            <a:endParaRPr lang="en-GB"/>
          </a:p>
        </p:txBody>
      </p:sp>
      <p:sp>
        <p:nvSpPr>
          <p:cNvPr id="12" name="Footer Placeholder 7"/>
          <p:cNvSpPr>
            <a:spLocks noGrp="1"/>
          </p:cNvSpPr>
          <p:nvPr>
            <p:ph type="ftr" sz="quarter" idx="11"/>
          </p:nvPr>
        </p:nvSpPr>
        <p:spPr>
          <a:xfrm>
            <a:off x="395536" y="6453188"/>
            <a:ext cx="5616327" cy="365125"/>
          </a:xfrm>
        </p:spPr>
        <p:txBody>
          <a:bodyPr/>
          <a:lstStyle>
            <a:lvl1pPr>
              <a:defRPr sz="1200" dirty="0"/>
            </a:lvl1pPr>
            <a:extLst/>
          </a:lstStyle>
          <a:p>
            <a:pPr>
              <a:defRPr/>
            </a:pPr>
            <a:endParaRPr lang="en-GB" dirty="0"/>
          </a:p>
        </p:txBody>
      </p:sp>
      <p:sp>
        <p:nvSpPr>
          <p:cNvPr id="13" name="Slide Number Placeholder 8"/>
          <p:cNvSpPr>
            <a:spLocks noGrp="1"/>
          </p:cNvSpPr>
          <p:nvPr>
            <p:ph type="sldNum" sz="quarter" idx="12"/>
          </p:nvPr>
        </p:nvSpPr>
        <p:spPr>
          <a:xfrm>
            <a:off x="8101013" y="6453188"/>
            <a:ext cx="912812" cy="365125"/>
          </a:xfrm>
        </p:spPr>
        <p:txBody>
          <a:bodyPr/>
          <a:lstStyle>
            <a:lvl1pPr algn="r">
              <a:defRPr sz="1200" smtClean="0"/>
            </a:lvl1pPr>
            <a:extLst/>
          </a:lstStyle>
          <a:p>
            <a:pPr>
              <a:defRPr/>
            </a:pPr>
            <a:fld id="{E9C4CB46-A231-4013-9269-717EA0B63DE2}" type="slidenum">
              <a:rPr lang="en-GB"/>
              <a:pPr>
                <a:defRPr/>
              </a:pPr>
              <a:t>‹#›</a:t>
            </a:fld>
            <a:endParaRPr lang="en-GB" dirty="0"/>
          </a:p>
        </p:txBody>
      </p:sp>
      <p:pic>
        <p:nvPicPr>
          <p:cNvPr id="2" name="Bild 1" descr="EUPATI_strip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294468"/>
          </a:xfrm>
          <a:prstGeom prst="rect">
            <a:avLst/>
          </a:prstGeom>
        </p:spPr>
      </p:pic>
      <p:pic>
        <p:nvPicPr>
          <p:cNvPr id="4" name="Bild 3" descr="WP6.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8442" y="266796"/>
            <a:ext cx="1620000" cy="486572"/>
          </a:xfrm>
          <a:prstGeom prst="rect">
            <a:avLst/>
          </a:prstGeom>
        </p:spPr>
      </p:pic>
    </p:spTree>
    <p:extLst>
      <p:ext uri="{BB962C8B-B14F-4D97-AF65-F5344CB8AC3E}">
        <p14:creationId xmlns:p14="http://schemas.microsoft.com/office/powerpoint/2010/main" val="1170960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WP7">
    <p:spTree>
      <p:nvGrpSpPr>
        <p:cNvPr id="1" name=""/>
        <p:cNvGrpSpPr/>
        <p:nvPr/>
      </p:nvGrpSpPr>
      <p:grpSpPr>
        <a:xfrm>
          <a:off x="0" y="0"/>
          <a:ext cx="0" cy="0"/>
          <a:chOff x="0" y="0"/>
          <a:chExt cx="0" cy="0"/>
        </a:xfrm>
      </p:grpSpPr>
      <p:sp>
        <p:nvSpPr>
          <p:cNvPr id="9" name="Title 1"/>
          <p:cNvSpPr>
            <a:spLocks noGrp="1"/>
          </p:cNvSpPr>
          <p:nvPr>
            <p:ph type="title"/>
          </p:nvPr>
        </p:nvSpPr>
        <p:spPr>
          <a:xfrm>
            <a:off x="323528" y="404665"/>
            <a:ext cx="7092968" cy="936103"/>
          </a:xfrm>
        </p:spPr>
        <p:txBody>
          <a:bodyPr/>
          <a:lstStyle>
            <a:lvl1pPr>
              <a:defRPr sz="2800"/>
            </a:lvl1pPr>
          </a:lstStyle>
          <a:p>
            <a:r>
              <a:rPr lang="en-US" smtClean="0"/>
              <a:t>Click to edit Master title style</a:t>
            </a:r>
            <a:endParaRPr lang="en-US" dirty="0"/>
          </a:p>
        </p:txBody>
      </p:sp>
      <p:sp>
        <p:nvSpPr>
          <p:cNvPr id="10" name="Content Placeholder 2"/>
          <p:cNvSpPr>
            <a:spLocks noGrp="1"/>
          </p:cNvSpPr>
          <p:nvPr>
            <p:ph idx="1"/>
          </p:nvPr>
        </p:nvSpPr>
        <p:spPr>
          <a:xfrm>
            <a:off x="323529" y="1556793"/>
            <a:ext cx="8475984" cy="1584176"/>
          </a:xfrm>
        </p:spPr>
        <p:txBody>
          <a:bodyPr/>
          <a:lstStyle>
            <a:lvl1pPr>
              <a:defRPr sz="20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a:xfrm>
            <a:off x="6108700" y="6453188"/>
            <a:ext cx="1919288" cy="365125"/>
          </a:xfrm>
        </p:spPr>
        <p:txBody>
          <a:bodyPr/>
          <a:lstStyle>
            <a:lvl1pPr>
              <a:defRPr sz="1200" smtClean="0"/>
            </a:lvl1pPr>
            <a:extLst/>
          </a:lstStyle>
          <a:p>
            <a:pPr>
              <a:defRPr/>
            </a:pPr>
            <a:fld id="{0D3AADB2-5C9A-4598-B18E-7985C9D430B1}" type="datetimeFigureOut">
              <a:rPr lang="en-GB"/>
              <a:pPr>
                <a:defRPr/>
              </a:pPr>
              <a:t>21/01/2016</a:t>
            </a:fld>
            <a:endParaRPr lang="en-GB"/>
          </a:p>
        </p:txBody>
      </p:sp>
      <p:sp>
        <p:nvSpPr>
          <p:cNvPr id="12" name="Footer Placeholder 7"/>
          <p:cNvSpPr>
            <a:spLocks noGrp="1"/>
          </p:cNvSpPr>
          <p:nvPr>
            <p:ph type="ftr" sz="quarter" idx="11"/>
          </p:nvPr>
        </p:nvSpPr>
        <p:spPr>
          <a:xfrm>
            <a:off x="395536" y="6453188"/>
            <a:ext cx="5616327" cy="365125"/>
          </a:xfrm>
        </p:spPr>
        <p:txBody>
          <a:bodyPr/>
          <a:lstStyle>
            <a:lvl1pPr>
              <a:defRPr sz="1200" dirty="0"/>
            </a:lvl1pPr>
            <a:extLst/>
          </a:lstStyle>
          <a:p>
            <a:pPr>
              <a:defRPr/>
            </a:pPr>
            <a:endParaRPr lang="en-GB" dirty="0"/>
          </a:p>
        </p:txBody>
      </p:sp>
      <p:sp>
        <p:nvSpPr>
          <p:cNvPr id="13" name="Slide Number Placeholder 8"/>
          <p:cNvSpPr>
            <a:spLocks noGrp="1"/>
          </p:cNvSpPr>
          <p:nvPr>
            <p:ph type="sldNum" sz="quarter" idx="12"/>
          </p:nvPr>
        </p:nvSpPr>
        <p:spPr>
          <a:xfrm>
            <a:off x="8101013" y="6453188"/>
            <a:ext cx="912812" cy="365125"/>
          </a:xfrm>
        </p:spPr>
        <p:txBody>
          <a:bodyPr/>
          <a:lstStyle>
            <a:lvl1pPr algn="r">
              <a:defRPr sz="1200" smtClean="0"/>
            </a:lvl1pPr>
            <a:extLst/>
          </a:lstStyle>
          <a:p>
            <a:pPr>
              <a:defRPr/>
            </a:pPr>
            <a:fld id="{E9C4CB46-A231-4013-9269-717EA0B63DE2}" type="slidenum">
              <a:rPr lang="en-GB"/>
              <a:pPr>
                <a:defRPr/>
              </a:pPr>
              <a:t>‹#›</a:t>
            </a:fld>
            <a:endParaRPr lang="en-GB" dirty="0"/>
          </a:p>
        </p:txBody>
      </p:sp>
      <p:pic>
        <p:nvPicPr>
          <p:cNvPr id="2" name="Bild 1" descr="EUPATI_strip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294468"/>
          </a:xfrm>
          <a:prstGeom prst="rect">
            <a:avLst/>
          </a:prstGeom>
        </p:spPr>
      </p:pic>
      <p:pic>
        <p:nvPicPr>
          <p:cNvPr id="4" name="Bild 3" descr="WP7.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0768" y="258329"/>
            <a:ext cx="1620000" cy="486572"/>
          </a:xfrm>
          <a:prstGeom prst="rect">
            <a:avLst/>
          </a:prstGeom>
        </p:spPr>
      </p:pic>
    </p:spTree>
    <p:extLst>
      <p:ext uri="{BB962C8B-B14F-4D97-AF65-F5344CB8AC3E}">
        <p14:creationId xmlns:p14="http://schemas.microsoft.com/office/powerpoint/2010/main" val="178780591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323528" y="404665"/>
            <a:ext cx="7272808" cy="936103"/>
          </a:xfrm>
        </p:spPr>
        <p:txBody>
          <a:bodyPr/>
          <a:lstStyle>
            <a:lvl1pPr>
              <a:defRPr sz="2800"/>
            </a:lvl1pPr>
          </a:lstStyle>
          <a:p>
            <a:r>
              <a:rPr lang="de-DE" smtClean="0"/>
              <a:t>Titelmasterformat durch Klicken bearbeiten</a:t>
            </a:r>
            <a:endParaRPr lang="en-US" dirty="0"/>
          </a:p>
        </p:txBody>
      </p:sp>
      <p:sp>
        <p:nvSpPr>
          <p:cNvPr id="10" name="Content Placeholder 2"/>
          <p:cNvSpPr>
            <a:spLocks noGrp="1"/>
          </p:cNvSpPr>
          <p:nvPr>
            <p:ph idx="1"/>
          </p:nvPr>
        </p:nvSpPr>
        <p:spPr>
          <a:xfrm>
            <a:off x="323529" y="1556793"/>
            <a:ext cx="8475984" cy="1584176"/>
          </a:xfrm>
        </p:spPr>
        <p:txBody>
          <a:bodyPr/>
          <a:lstStyle>
            <a:lvl1pPr>
              <a:defRPr sz="2000"/>
            </a:lvl1pPr>
            <a:lvl2pPr>
              <a:defRPr sz="1600"/>
            </a:lvl2pPr>
            <a:lvl3pPr>
              <a:defRPr sz="1600"/>
            </a:lvl3pPr>
            <a:lvl4pPr>
              <a:defRPr sz="1600"/>
            </a:lvl4pPr>
            <a:lvl5pPr>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1" name="Date Placeholder 6"/>
          <p:cNvSpPr>
            <a:spLocks noGrp="1"/>
          </p:cNvSpPr>
          <p:nvPr>
            <p:ph type="dt" sz="half" idx="10"/>
          </p:nvPr>
        </p:nvSpPr>
        <p:spPr>
          <a:xfrm>
            <a:off x="6108700" y="6453188"/>
            <a:ext cx="1919288" cy="365125"/>
          </a:xfrm>
        </p:spPr>
        <p:txBody>
          <a:bodyPr/>
          <a:lstStyle>
            <a:lvl1pPr>
              <a:defRPr sz="1200" smtClean="0"/>
            </a:lvl1pPr>
            <a:extLst/>
          </a:lstStyle>
          <a:p>
            <a:pPr>
              <a:defRPr/>
            </a:pPr>
            <a:fld id="{0D3AADB2-5C9A-4598-B18E-7985C9D430B1}" type="datetimeFigureOut">
              <a:rPr lang="en-GB"/>
              <a:pPr>
                <a:defRPr/>
              </a:pPr>
              <a:t>21/01/2016</a:t>
            </a:fld>
            <a:endParaRPr lang="en-GB"/>
          </a:p>
        </p:txBody>
      </p:sp>
      <p:sp>
        <p:nvSpPr>
          <p:cNvPr id="12" name="Footer Placeholder 7"/>
          <p:cNvSpPr>
            <a:spLocks noGrp="1"/>
          </p:cNvSpPr>
          <p:nvPr>
            <p:ph type="ftr" sz="quarter" idx="11"/>
          </p:nvPr>
        </p:nvSpPr>
        <p:spPr>
          <a:xfrm>
            <a:off x="395536" y="6453188"/>
            <a:ext cx="5616327" cy="365125"/>
          </a:xfrm>
        </p:spPr>
        <p:txBody>
          <a:bodyPr/>
          <a:lstStyle>
            <a:lvl1pPr>
              <a:defRPr sz="1200" dirty="0"/>
            </a:lvl1pPr>
            <a:extLst/>
          </a:lstStyle>
          <a:p>
            <a:pPr>
              <a:defRPr/>
            </a:pPr>
            <a:endParaRPr lang="en-GB" dirty="0"/>
          </a:p>
        </p:txBody>
      </p:sp>
      <p:sp>
        <p:nvSpPr>
          <p:cNvPr id="13" name="Slide Number Placeholder 8"/>
          <p:cNvSpPr>
            <a:spLocks noGrp="1"/>
          </p:cNvSpPr>
          <p:nvPr>
            <p:ph type="sldNum" sz="quarter" idx="12"/>
          </p:nvPr>
        </p:nvSpPr>
        <p:spPr>
          <a:xfrm>
            <a:off x="8101013" y="6453188"/>
            <a:ext cx="912812" cy="365125"/>
          </a:xfrm>
        </p:spPr>
        <p:txBody>
          <a:bodyPr/>
          <a:lstStyle>
            <a:lvl1pPr algn="r">
              <a:defRPr sz="1200" smtClean="0"/>
            </a:lvl1pPr>
            <a:extLst/>
          </a:lstStyle>
          <a:p>
            <a:pPr>
              <a:defRPr/>
            </a:pPr>
            <a:fld id="{E9C4CB46-A231-4013-9269-717EA0B63DE2}" type="slidenum">
              <a:rPr lang="en-GB"/>
              <a:pPr>
                <a:defRPr/>
              </a:pPr>
              <a:t>‹#›</a:t>
            </a:fld>
            <a:endParaRPr lang="en-GB" dirty="0"/>
          </a:p>
        </p:txBody>
      </p:sp>
      <p:pic>
        <p:nvPicPr>
          <p:cNvPr id="2" name="Bild 1" descr="EUPATI_strip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294468"/>
          </a:xfrm>
          <a:prstGeom prst="rect">
            <a:avLst/>
          </a:prstGeom>
        </p:spPr>
      </p:pic>
      <p:pic>
        <p:nvPicPr>
          <p:cNvPr id="3" name="Bild 2" descr="EUPATI-Logo-web-update.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40352" y="467000"/>
            <a:ext cx="1224136" cy="842206"/>
          </a:xfrm>
          <a:prstGeom prst="rect">
            <a:avLst/>
          </a:prstGeom>
        </p:spPr>
      </p:pic>
    </p:spTree>
    <p:extLst>
      <p:ext uri="{BB962C8B-B14F-4D97-AF65-F5344CB8AC3E}">
        <p14:creationId xmlns:p14="http://schemas.microsoft.com/office/powerpoint/2010/main" val="34567988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0.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20.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2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p:nvSpPr>
        <p:spPr bwMode="auto">
          <a:xfrm>
            <a:off x="0" y="0"/>
            <a:ext cx="9144000" cy="6858000"/>
          </a:xfrm>
          <a:prstGeom prst="rect">
            <a:avLst/>
          </a:prstGeom>
          <a:solidFill>
            <a:schemeClr val="tx2"/>
          </a:solidFill>
          <a:ln w="9525">
            <a:noFill/>
            <a:miter lim="800000"/>
            <a:headEnd/>
            <a:tailEnd/>
          </a:ln>
        </p:spPr>
        <p:txBody>
          <a:bodyPr wrap="none" anchor="ctr"/>
          <a:lstStyle/>
          <a:p>
            <a:pPr>
              <a:defRPr/>
            </a:pPr>
            <a:endParaRPr lang="de-DE"/>
          </a:p>
        </p:txBody>
      </p:sp>
      <p:sp>
        <p:nvSpPr>
          <p:cNvPr id="1027" name="Rectangle 8"/>
          <p:cNvSpPr>
            <a:spLocks noGrp="1" noChangeArrowheads="1"/>
          </p:cNvSpPr>
          <p:nvPr>
            <p:ph type="body" idx="1"/>
          </p:nvPr>
        </p:nvSpPr>
        <p:spPr bwMode="auto">
          <a:xfrm>
            <a:off x="344488" y="1556792"/>
            <a:ext cx="8455025" cy="667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p:txBody>
      </p:sp>
      <p:sp>
        <p:nvSpPr>
          <p:cNvPr id="1028" name="Rectangle 9"/>
          <p:cNvSpPr>
            <a:spLocks noGrp="1" noChangeArrowheads="1"/>
          </p:cNvSpPr>
          <p:nvPr>
            <p:ph type="title"/>
          </p:nvPr>
        </p:nvSpPr>
        <p:spPr bwMode="auto">
          <a:xfrm>
            <a:off x="323528" y="404664"/>
            <a:ext cx="7182172"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r>
              <a:rPr lang="de-DE" smtClean="0"/>
              <a:t>Titelmasterformat durch Klicken bearbeiten</a:t>
            </a:r>
            <a:endParaRPr lang="en-US" dirty="0" smtClean="0"/>
          </a:p>
        </p:txBody>
      </p:sp>
      <p:sp>
        <p:nvSpPr>
          <p:cNvPr id="7" name="Date Placeholder 6"/>
          <p:cNvSpPr>
            <a:spLocks noGrp="1"/>
          </p:cNvSpPr>
          <p:nvPr>
            <p:ph type="dt" sz="half" idx="2"/>
          </p:nvPr>
        </p:nvSpPr>
        <p:spPr>
          <a:xfrm>
            <a:off x="6108700" y="6453188"/>
            <a:ext cx="1919288" cy="365125"/>
          </a:xfrm>
          <a:prstGeom prst="rect">
            <a:avLst/>
          </a:prstGeom>
        </p:spPr>
        <p:txBody>
          <a:bodyPr/>
          <a:lstStyle>
            <a:lvl1pPr>
              <a:defRPr sz="1200" smtClean="0"/>
            </a:lvl1pPr>
            <a:extLst/>
          </a:lstStyle>
          <a:p>
            <a:pPr>
              <a:defRPr/>
            </a:pPr>
            <a:fld id="{BAC185A5-3FA4-4464-8265-7F95A4DF6252}" type="datetimeFigureOut">
              <a:rPr lang="en-GB"/>
              <a:pPr>
                <a:defRPr/>
              </a:pPr>
              <a:t>21/01/2016</a:t>
            </a:fld>
            <a:endParaRPr lang="en-GB"/>
          </a:p>
        </p:txBody>
      </p:sp>
      <p:sp>
        <p:nvSpPr>
          <p:cNvPr id="8" name="Footer Placeholder 7"/>
          <p:cNvSpPr>
            <a:spLocks noGrp="1"/>
          </p:cNvSpPr>
          <p:nvPr>
            <p:ph type="ftr" sz="quarter" idx="3"/>
          </p:nvPr>
        </p:nvSpPr>
        <p:spPr>
          <a:xfrm>
            <a:off x="400692" y="6453188"/>
            <a:ext cx="5611171" cy="365125"/>
          </a:xfrm>
          <a:prstGeom prst="rect">
            <a:avLst/>
          </a:prstGeom>
        </p:spPr>
        <p:txBody>
          <a:bodyPr/>
          <a:lstStyle>
            <a:lvl1pPr>
              <a:defRPr sz="1200" dirty="0"/>
            </a:lvl1pPr>
            <a:extLst/>
          </a:lstStyle>
          <a:p>
            <a:pPr>
              <a:defRPr/>
            </a:pPr>
            <a:endParaRPr lang="en-GB" dirty="0"/>
          </a:p>
        </p:txBody>
      </p:sp>
      <p:sp>
        <p:nvSpPr>
          <p:cNvPr id="9" name="Slide Number Placeholder 8"/>
          <p:cNvSpPr>
            <a:spLocks noGrp="1"/>
          </p:cNvSpPr>
          <p:nvPr>
            <p:ph type="sldNum" sz="quarter" idx="4"/>
          </p:nvPr>
        </p:nvSpPr>
        <p:spPr>
          <a:xfrm>
            <a:off x="8101013" y="6453188"/>
            <a:ext cx="912812" cy="365125"/>
          </a:xfrm>
          <a:prstGeom prst="rect">
            <a:avLst/>
          </a:prstGeom>
        </p:spPr>
        <p:txBody>
          <a:bodyPr/>
          <a:lstStyle>
            <a:lvl1pPr algn="r">
              <a:defRPr sz="1200" smtClean="0"/>
            </a:lvl1pPr>
            <a:extLst/>
          </a:lstStyle>
          <a:p>
            <a:pPr>
              <a:defRPr/>
            </a:pPr>
            <a:fld id="{5758EA53-6EFE-46F2-B76A-D57AD5FD182B}" type="slidenum">
              <a:rPr lang="en-GB"/>
              <a:pPr>
                <a:defRPr/>
              </a:pPr>
              <a:t>‹#›</a:t>
            </a:fld>
            <a:endParaRPr lang="en-GB" dirty="0"/>
          </a:p>
        </p:txBody>
      </p:sp>
      <p:pic>
        <p:nvPicPr>
          <p:cNvPr id="14" name="Bild 1" descr="EUPATI_stripe.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0" y="0"/>
            <a:ext cx="9144000" cy="294468"/>
          </a:xfrm>
          <a:prstGeom prst="rect">
            <a:avLst/>
          </a:prstGeom>
        </p:spPr>
      </p:pic>
    </p:spTree>
  </p:cSld>
  <p:clrMap bg1="lt1" tx1="dk1" bg2="lt2" tx2="dk2" accent1="accent1" accent2="accent2" accent3="accent3" accent4="accent4" accent5="accent5" accent6="accent6" hlink="hlink" folHlink="folHlink"/>
  <p:sldLayoutIdLst>
    <p:sldLayoutId id="2147483768" r:id="rId1"/>
    <p:sldLayoutId id="2147483770" r:id="rId2"/>
    <p:sldLayoutId id="2147483771" r:id="rId3"/>
    <p:sldLayoutId id="2147483772" r:id="rId4"/>
    <p:sldLayoutId id="2147483773" r:id="rId5"/>
    <p:sldLayoutId id="2147483774" r:id="rId6"/>
    <p:sldLayoutId id="2147483776" r:id="rId7"/>
    <p:sldLayoutId id="2147483775" r:id="rId8"/>
    <p:sldLayoutId id="2147483777" r:id="rId9"/>
  </p:sldLayoutIdLst>
  <p:transition/>
  <p:txStyles>
    <p:titleStyle>
      <a:lvl1pPr algn="l" rtl="0" eaLnBrk="1" fontAlgn="base" hangingPunct="1">
        <a:lnSpc>
          <a:spcPct val="90000"/>
        </a:lnSpc>
        <a:spcBef>
          <a:spcPct val="0"/>
        </a:spcBef>
        <a:spcAft>
          <a:spcPct val="0"/>
        </a:spcAft>
        <a:defRPr lang="en-US" sz="2800" b="1" dirty="0" smtClean="0">
          <a:solidFill>
            <a:schemeClr val="tx1"/>
          </a:solidFill>
          <a:latin typeface="+mj-lt"/>
          <a:ea typeface="+mj-ea"/>
          <a:cs typeface="+mj-cs"/>
        </a:defRPr>
      </a:lvl1pPr>
      <a:lvl2pPr algn="l" rtl="0" eaLnBrk="1" fontAlgn="base" hangingPunct="1">
        <a:lnSpc>
          <a:spcPct val="90000"/>
        </a:lnSpc>
        <a:spcBef>
          <a:spcPct val="0"/>
        </a:spcBef>
        <a:spcAft>
          <a:spcPct val="0"/>
        </a:spcAft>
        <a:defRPr sz="3200" b="1">
          <a:solidFill>
            <a:schemeClr val="tx1"/>
          </a:solidFill>
          <a:latin typeface="Arial" charset="0"/>
        </a:defRPr>
      </a:lvl2pPr>
      <a:lvl3pPr algn="l" rtl="0" eaLnBrk="1" fontAlgn="base" hangingPunct="1">
        <a:lnSpc>
          <a:spcPct val="90000"/>
        </a:lnSpc>
        <a:spcBef>
          <a:spcPct val="0"/>
        </a:spcBef>
        <a:spcAft>
          <a:spcPct val="0"/>
        </a:spcAft>
        <a:defRPr sz="3200" b="1">
          <a:solidFill>
            <a:schemeClr val="tx1"/>
          </a:solidFill>
          <a:latin typeface="Arial" charset="0"/>
        </a:defRPr>
      </a:lvl3pPr>
      <a:lvl4pPr algn="l" rtl="0" eaLnBrk="1" fontAlgn="base" hangingPunct="1">
        <a:lnSpc>
          <a:spcPct val="90000"/>
        </a:lnSpc>
        <a:spcBef>
          <a:spcPct val="0"/>
        </a:spcBef>
        <a:spcAft>
          <a:spcPct val="0"/>
        </a:spcAft>
        <a:defRPr sz="3200" b="1">
          <a:solidFill>
            <a:schemeClr val="tx1"/>
          </a:solidFill>
          <a:latin typeface="Arial" charset="0"/>
        </a:defRPr>
      </a:lvl4pPr>
      <a:lvl5pPr algn="l" rtl="0" eaLnBrk="1" fontAlgn="base" hangingPunct="1">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2"/>
          </a:solidFill>
          <a:latin typeface="Arial" charset="0"/>
        </a:defRPr>
      </a:lvl6pPr>
      <a:lvl7pPr marL="914400" algn="l" rtl="0" eaLnBrk="1" fontAlgn="base" hangingPunct="1">
        <a:lnSpc>
          <a:spcPct val="90000"/>
        </a:lnSpc>
        <a:spcBef>
          <a:spcPct val="0"/>
        </a:spcBef>
        <a:spcAft>
          <a:spcPct val="0"/>
        </a:spcAft>
        <a:defRPr sz="3200" b="1">
          <a:solidFill>
            <a:schemeClr val="tx2"/>
          </a:solidFill>
          <a:latin typeface="Arial" charset="0"/>
        </a:defRPr>
      </a:lvl7pPr>
      <a:lvl8pPr marL="1371600" algn="l" rtl="0" eaLnBrk="1" fontAlgn="base" hangingPunct="1">
        <a:lnSpc>
          <a:spcPct val="90000"/>
        </a:lnSpc>
        <a:spcBef>
          <a:spcPct val="0"/>
        </a:spcBef>
        <a:spcAft>
          <a:spcPct val="0"/>
        </a:spcAft>
        <a:defRPr sz="3200" b="1">
          <a:solidFill>
            <a:schemeClr val="tx2"/>
          </a:solidFill>
          <a:latin typeface="Arial" charset="0"/>
        </a:defRPr>
      </a:lvl8pPr>
      <a:lvl9pPr marL="1828800" algn="l" rtl="0" eaLnBrk="1" fontAlgn="base" hangingPunct="1">
        <a:lnSpc>
          <a:spcPct val="90000"/>
        </a:lnSpc>
        <a:spcBef>
          <a:spcPct val="0"/>
        </a:spcBef>
        <a:spcAft>
          <a:spcPct val="0"/>
        </a:spcAft>
        <a:defRPr sz="3200" b="1">
          <a:solidFill>
            <a:schemeClr val="tx2"/>
          </a:solidFill>
          <a:latin typeface="Arial" charset="0"/>
        </a:defRPr>
      </a:lvl9pPr>
    </p:titleStyle>
    <p:bodyStyle>
      <a:lvl1pPr marL="342900" indent="-342900" algn="l" rtl="0" eaLnBrk="1" fontAlgn="base" hangingPunct="1">
        <a:lnSpc>
          <a:spcPct val="95000"/>
        </a:lnSpc>
        <a:spcBef>
          <a:spcPct val="20000"/>
        </a:spcBef>
        <a:spcAft>
          <a:spcPct val="0"/>
        </a:spcAft>
        <a:buClr>
          <a:schemeClr val="accent1"/>
        </a:buClr>
        <a:buSzPct val="80000"/>
        <a:buFont typeface="Wingdings" pitchFamily="2" charset="2"/>
        <a:buChar char="n"/>
        <a:defRPr lang="en-US" sz="2000" smtClean="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2"/>
        </a:buClr>
        <a:buChar char="•"/>
        <a:defRPr lang="en-US" sz="1600" smtClean="0">
          <a:solidFill>
            <a:schemeClr val="tx1"/>
          </a:solidFill>
          <a:latin typeface="+mn-lt"/>
        </a:defRPr>
      </a:lvl2pPr>
      <a:lvl3pPr marL="1143000" indent="-228600" algn="l" rtl="0" eaLnBrk="1" fontAlgn="base" hangingPunct="1">
        <a:lnSpc>
          <a:spcPct val="95000"/>
        </a:lnSpc>
        <a:spcBef>
          <a:spcPct val="20000"/>
        </a:spcBef>
        <a:spcAft>
          <a:spcPct val="0"/>
        </a:spcAft>
        <a:buChar char="–"/>
        <a:defRPr sz="2000">
          <a:solidFill>
            <a:schemeClr val="tx1"/>
          </a:solidFill>
          <a:latin typeface="+mn-lt"/>
        </a:defRPr>
      </a:lvl3pPr>
      <a:lvl4pPr marL="1600200" indent="-228600" algn="l" rtl="0" eaLnBrk="1" fontAlgn="base" hangingPunct="1">
        <a:lnSpc>
          <a:spcPct val="95000"/>
        </a:lnSpc>
        <a:spcBef>
          <a:spcPct val="10000"/>
        </a:spcBef>
        <a:spcAft>
          <a:spcPct val="0"/>
        </a:spcAft>
        <a:buChar char="•"/>
        <a:defRPr sz="2000">
          <a:solidFill>
            <a:schemeClr val="tx1"/>
          </a:solidFill>
          <a:latin typeface="+mn-lt"/>
        </a:defRPr>
      </a:lvl4pPr>
      <a:lvl5pPr marL="2057400" indent="-228600" algn="l" rtl="0" eaLnBrk="1" fontAlgn="base" hangingPunct="1">
        <a:spcBef>
          <a:spcPct val="10000"/>
        </a:spcBef>
        <a:spcAft>
          <a:spcPct val="0"/>
        </a:spcAft>
        <a:buChar char="•"/>
        <a:defRPr sz="2000">
          <a:solidFill>
            <a:schemeClr val="tx1"/>
          </a:solidFill>
          <a:latin typeface="+mn-lt"/>
        </a:defRPr>
      </a:lvl5pPr>
      <a:lvl6pPr marL="2514600" indent="-228600" algn="l" rtl="0" eaLnBrk="1" fontAlgn="base" hangingPunct="1">
        <a:spcBef>
          <a:spcPct val="10000"/>
        </a:spcBef>
        <a:spcAft>
          <a:spcPct val="0"/>
        </a:spcAft>
        <a:buChar char="•"/>
        <a:defRPr>
          <a:solidFill>
            <a:schemeClr val="tx1"/>
          </a:solidFill>
          <a:latin typeface="+mn-lt"/>
        </a:defRPr>
      </a:lvl6pPr>
      <a:lvl7pPr marL="2971800" indent="-228600" algn="l" rtl="0" eaLnBrk="1" fontAlgn="base" hangingPunct="1">
        <a:spcBef>
          <a:spcPct val="10000"/>
        </a:spcBef>
        <a:spcAft>
          <a:spcPct val="0"/>
        </a:spcAft>
        <a:buChar char="•"/>
        <a:defRPr>
          <a:solidFill>
            <a:schemeClr val="tx1"/>
          </a:solidFill>
          <a:latin typeface="+mn-lt"/>
        </a:defRPr>
      </a:lvl7pPr>
      <a:lvl8pPr marL="3429000" indent="-228600" algn="l" rtl="0" eaLnBrk="1" fontAlgn="base" hangingPunct="1">
        <a:spcBef>
          <a:spcPct val="10000"/>
        </a:spcBef>
        <a:spcAft>
          <a:spcPct val="0"/>
        </a:spcAft>
        <a:buChar char="•"/>
        <a:defRPr>
          <a:solidFill>
            <a:schemeClr val="tx1"/>
          </a:solidFill>
          <a:latin typeface="+mn-lt"/>
        </a:defRPr>
      </a:lvl8pPr>
      <a:lvl9pPr marL="3886200" indent="-228600" algn="l" rtl="0" eaLnBrk="1" fontAlgn="base" hangingPunct="1">
        <a:spcBef>
          <a:spcPct val="1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p:nvSpPr>
        <p:spPr bwMode="auto">
          <a:xfrm>
            <a:off x="0" y="0"/>
            <a:ext cx="9144000" cy="6858000"/>
          </a:xfrm>
          <a:prstGeom prst="rect">
            <a:avLst/>
          </a:prstGeom>
          <a:solidFill>
            <a:schemeClr val="tx2"/>
          </a:solidFill>
          <a:ln w="9525">
            <a:noFill/>
            <a:miter lim="800000"/>
            <a:headEnd/>
            <a:tailEnd/>
          </a:ln>
        </p:spPr>
        <p:txBody>
          <a:bodyPr wrap="none" anchor="ctr"/>
          <a:lstStyle/>
          <a:p>
            <a:pPr>
              <a:defRPr/>
            </a:pPr>
            <a:endParaRPr lang="de-DE"/>
          </a:p>
        </p:txBody>
      </p:sp>
      <p:sp>
        <p:nvSpPr>
          <p:cNvPr id="1027" name="Rectangle 8"/>
          <p:cNvSpPr>
            <a:spLocks noGrp="1" noChangeArrowheads="1"/>
          </p:cNvSpPr>
          <p:nvPr>
            <p:ph type="body" idx="1"/>
          </p:nvPr>
        </p:nvSpPr>
        <p:spPr bwMode="auto">
          <a:xfrm>
            <a:off x="344488" y="1556792"/>
            <a:ext cx="8455025" cy="667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p:txBody>
      </p:sp>
      <p:sp>
        <p:nvSpPr>
          <p:cNvPr id="1028" name="Rectangle 9"/>
          <p:cNvSpPr>
            <a:spLocks noGrp="1" noChangeArrowheads="1"/>
          </p:cNvSpPr>
          <p:nvPr>
            <p:ph type="title"/>
          </p:nvPr>
        </p:nvSpPr>
        <p:spPr bwMode="auto">
          <a:xfrm>
            <a:off x="323528" y="404664"/>
            <a:ext cx="7182172"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r>
              <a:rPr lang="de-DE" smtClean="0"/>
              <a:t>Titelmasterformat durch Klicken bearbeiten</a:t>
            </a:r>
            <a:endParaRPr lang="en-US" dirty="0" smtClean="0"/>
          </a:p>
        </p:txBody>
      </p:sp>
      <p:sp>
        <p:nvSpPr>
          <p:cNvPr id="7" name="Date Placeholder 6"/>
          <p:cNvSpPr>
            <a:spLocks noGrp="1"/>
          </p:cNvSpPr>
          <p:nvPr>
            <p:ph type="dt" sz="half" idx="2"/>
          </p:nvPr>
        </p:nvSpPr>
        <p:spPr>
          <a:xfrm>
            <a:off x="6108700" y="6453188"/>
            <a:ext cx="1919288" cy="365125"/>
          </a:xfrm>
          <a:prstGeom prst="rect">
            <a:avLst/>
          </a:prstGeom>
        </p:spPr>
        <p:txBody>
          <a:bodyPr/>
          <a:lstStyle>
            <a:lvl1pPr>
              <a:defRPr sz="1200" smtClean="0"/>
            </a:lvl1pPr>
            <a:extLst/>
          </a:lstStyle>
          <a:p>
            <a:pPr>
              <a:defRPr/>
            </a:pPr>
            <a:fld id="{BAC185A5-3FA4-4464-8265-7F95A4DF6252}" type="datetimeFigureOut">
              <a:rPr lang="en-GB"/>
              <a:pPr>
                <a:defRPr/>
              </a:pPr>
              <a:t>21/01/2016</a:t>
            </a:fld>
            <a:endParaRPr lang="en-GB"/>
          </a:p>
        </p:txBody>
      </p:sp>
      <p:sp>
        <p:nvSpPr>
          <p:cNvPr id="8" name="Footer Placeholder 7"/>
          <p:cNvSpPr>
            <a:spLocks noGrp="1"/>
          </p:cNvSpPr>
          <p:nvPr>
            <p:ph type="ftr" sz="quarter" idx="3"/>
          </p:nvPr>
        </p:nvSpPr>
        <p:spPr>
          <a:xfrm>
            <a:off x="400692" y="6453188"/>
            <a:ext cx="5611171" cy="365125"/>
          </a:xfrm>
          <a:prstGeom prst="rect">
            <a:avLst/>
          </a:prstGeom>
        </p:spPr>
        <p:txBody>
          <a:bodyPr/>
          <a:lstStyle>
            <a:lvl1pPr>
              <a:defRPr sz="1200" dirty="0"/>
            </a:lvl1pPr>
            <a:extLst/>
          </a:lstStyle>
          <a:p>
            <a:pPr>
              <a:defRPr/>
            </a:pPr>
            <a:endParaRPr lang="en-GB" dirty="0"/>
          </a:p>
        </p:txBody>
      </p:sp>
      <p:sp>
        <p:nvSpPr>
          <p:cNvPr id="9" name="Slide Number Placeholder 8"/>
          <p:cNvSpPr>
            <a:spLocks noGrp="1"/>
          </p:cNvSpPr>
          <p:nvPr>
            <p:ph type="sldNum" sz="quarter" idx="4"/>
          </p:nvPr>
        </p:nvSpPr>
        <p:spPr>
          <a:xfrm>
            <a:off x="8101013" y="6453188"/>
            <a:ext cx="912812" cy="365125"/>
          </a:xfrm>
          <a:prstGeom prst="rect">
            <a:avLst/>
          </a:prstGeom>
        </p:spPr>
        <p:txBody>
          <a:bodyPr/>
          <a:lstStyle>
            <a:lvl1pPr algn="r">
              <a:defRPr sz="1200" smtClean="0"/>
            </a:lvl1pPr>
            <a:extLst/>
          </a:lstStyle>
          <a:p>
            <a:pPr>
              <a:defRPr/>
            </a:pPr>
            <a:fld id="{5758EA53-6EFE-46F2-B76A-D57AD5FD182B}" type="slidenum">
              <a:rPr lang="en-GB"/>
              <a:pPr>
                <a:defRPr/>
              </a:pPr>
              <a:t>‹#›</a:t>
            </a:fld>
            <a:endParaRPr lang="en-GB" dirty="0"/>
          </a:p>
        </p:txBody>
      </p:sp>
      <p:pic>
        <p:nvPicPr>
          <p:cNvPr id="14" name="Bild 1" descr="EUPATI_stripe.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0"/>
            <a:ext cx="9144000" cy="294468"/>
          </a:xfrm>
          <a:prstGeom prst="rect">
            <a:avLst/>
          </a:prstGeom>
        </p:spPr>
      </p:pic>
    </p:spTree>
    <p:extLst>
      <p:ext uri="{BB962C8B-B14F-4D97-AF65-F5344CB8AC3E}">
        <p14:creationId xmlns:p14="http://schemas.microsoft.com/office/powerpoint/2010/main" val="60254074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Lst>
  <p:transition/>
  <p:txStyles>
    <p:titleStyle>
      <a:lvl1pPr algn="l" rtl="0" eaLnBrk="1" fontAlgn="base" hangingPunct="1">
        <a:lnSpc>
          <a:spcPct val="90000"/>
        </a:lnSpc>
        <a:spcBef>
          <a:spcPct val="0"/>
        </a:spcBef>
        <a:spcAft>
          <a:spcPct val="0"/>
        </a:spcAft>
        <a:defRPr lang="en-US" sz="2800" b="1" dirty="0" smtClean="0">
          <a:solidFill>
            <a:schemeClr val="tx1"/>
          </a:solidFill>
          <a:latin typeface="+mj-lt"/>
          <a:ea typeface="+mj-ea"/>
          <a:cs typeface="+mj-cs"/>
        </a:defRPr>
      </a:lvl1pPr>
      <a:lvl2pPr algn="l" rtl="0" eaLnBrk="1" fontAlgn="base" hangingPunct="1">
        <a:lnSpc>
          <a:spcPct val="90000"/>
        </a:lnSpc>
        <a:spcBef>
          <a:spcPct val="0"/>
        </a:spcBef>
        <a:spcAft>
          <a:spcPct val="0"/>
        </a:spcAft>
        <a:defRPr sz="3200" b="1">
          <a:solidFill>
            <a:schemeClr val="tx1"/>
          </a:solidFill>
          <a:latin typeface="Arial" charset="0"/>
        </a:defRPr>
      </a:lvl2pPr>
      <a:lvl3pPr algn="l" rtl="0" eaLnBrk="1" fontAlgn="base" hangingPunct="1">
        <a:lnSpc>
          <a:spcPct val="90000"/>
        </a:lnSpc>
        <a:spcBef>
          <a:spcPct val="0"/>
        </a:spcBef>
        <a:spcAft>
          <a:spcPct val="0"/>
        </a:spcAft>
        <a:defRPr sz="3200" b="1">
          <a:solidFill>
            <a:schemeClr val="tx1"/>
          </a:solidFill>
          <a:latin typeface="Arial" charset="0"/>
        </a:defRPr>
      </a:lvl3pPr>
      <a:lvl4pPr algn="l" rtl="0" eaLnBrk="1" fontAlgn="base" hangingPunct="1">
        <a:lnSpc>
          <a:spcPct val="90000"/>
        </a:lnSpc>
        <a:spcBef>
          <a:spcPct val="0"/>
        </a:spcBef>
        <a:spcAft>
          <a:spcPct val="0"/>
        </a:spcAft>
        <a:defRPr sz="3200" b="1">
          <a:solidFill>
            <a:schemeClr val="tx1"/>
          </a:solidFill>
          <a:latin typeface="Arial" charset="0"/>
        </a:defRPr>
      </a:lvl4pPr>
      <a:lvl5pPr algn="l" rtl="0" eaLnBrk="1" fontAlgn="base" hangingPunct="1">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2"/>
          </a:solidFill>
          <a:latin typeface="Arial" charset="0"/>
        </a:defRPr>
      </a:lvl6pPr>
      <a:lvl7pPr marL="914400" algn="l" rtl="0" eaLnBrk="1" fontAlgn="base" hangingPunct="1">
        <a:lnSpc>
          <a:spcPct val="90000"/>
        </a:lnSpc>
        <a:spcBef>
          <a:spcPct val="0"/>
        </a:spcBef>
        <a:spcAft>
          <a:spcPct val="0"/>
        </a:spcAft>
        <a:defRPr sz="3200" b="1">
          <a:solidFill>
            <a:schemeClr val="tx2"/>
          </a:solidFill>
          <a:latin typeface="Arial" charset="0"/>
        </a:defRPr>
      </a:lvl7pPr>
      <a:lvl8pPr marL="1371600" algn="l" rtl="0" eaLnBrk="1" fontAlgn="base" hangingPunct="1">
        <a:lnSpc>
          <a:spcPct val="90000"/>
        </a:lnSpc>
        <a:spcBef>
          <a:spcPct val="0"/>
        </a:spcBef>
        <a:spcAft>
          <a:spcPct val="0"/>
        </a:spcAft>
        <a:defRPr sz="3200" b="1">
          <a:solidFill>
            <a:schemeClr val="tx2"/>
          </a:solidFill>
          <a:latin typeface="Arial" charset="0"/>
        </a:defRPr>
      </a:lvl8pPr>
      <a:lvl9pPr marL="1828800" algn="l" rtl="0" eaLnBrk="1" fontAlgn="base" hangingPunct="1">
        <a:lnSpc>
          <a:spcPct val="90000"/>
        </a:lnSpc>
        <a:spcBef>
          <a:spcPct val="0"/>
        </a:spcBef>
        <a:spcAft>
          <a:spcPct val="0"/>
        </a:spcAft>
        <a:defRPr sz="3200" b="1">
          <a:solidFill>
            <a:schemeClr val="tx2"/>
          </a:solidFill>
          <a:latin typeface="Arial" charset="0"/>
        </a:defRPr>
      </a:lvl9pPr>
    </p:titleStyle>
    <p:bodyStyle>
      <a:lvl1pPr marL="342900" indent="-342900" algn="l" rtl="0" eaLnBrk="1" fontAlgn="base" hangingPunct="1">
        <a:lnSpc>
          <a:spcPct val="95000"/>
        </a:lnSpc>
        <a:spcBef>
          <a:spcPct val="20000"/>
        </a:spcBef>
        <a:spcAft>
          <a:spcPct val="0"/>
        </a:spcAft>
        <a:buClr>
          <a:schemeClr val="accent1"/>
        </a:buClr>
        <a:buSzPct val="80000"/>
        <a:buFont typeface="Wingdings" pitchFamily="2" charset="2"/>
        <a:buChar char="n"/>
        <a:defRPr lang="en-US" sz="2000" smtClean="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2"/>
        </a:buClr>
        <a:buChar char="•"/>
        <a:defRPr lang="en-US" sz="1600" smtClean="0">
          <a:solidFill>
            <a:schemeClr val="tx1"/>
          </a:solidFill>
          <a:latin typeface="+mn-lt"/>
        </a:defRPr>
      </a:lvl2pPr>
      <a:lvl3pPr marL="1143000" indent="-228600" algn="l" rtl="0" eaLnBrk="1" fontAlgn="base" hangingPunct="1">
        <a:lnSpc>
          <a:spcPct val="95000"/>
        </a:lnSpc>
        <a:spcBef>
          <a:spcPct val="20000"/>
        </a:spcBef>
        <a:spcAft>
          <a:spcPct val="0"/>
        </a:spcAft>
        <a:buChar char="–"/>
        <a:defRPr sz="2000">
          <a:solidFill>
            <a:schemeClr val="tx1"/>
          </a:solidFill>
          <a:latin typeface="+mn-lt"/>
        </a:defRPr>
      </a:lvl3pPr>
      <a:lvl4pPr marL="1600200" indent="-228600" algn="l" rtl="0" eaLnBrk="1" fontAlgn="base" hangingPunct="1">
        <a:lnSpc>
          <a:spcPct val="95000"/>
        </a:lnSpc>
        <a:spcBef>
          <a:spcPct val="10000"/>
        </a:spcBef>
        <a:spcAft>
          <a:spcPct val="0"/>
        </a:spcAft>
        <a:buChar char="•"/>
        <a:defRPr sz="2000">
          <a:solidFill>
            <a:schemeClr val="tx1"/>
          </a:solidFill>
          <a:latin typeface="+mn-lt"/>
        </a:defRPr>
      </a:lvl4pPr>
      <a:lvl5pPr marL="2057400" indent="-228600" algn="l" rtl="0" eaLnBrk="1" fontAlgn="base" hangingPunct="1">
        <a:spcBef>
          <a:spcPct val="10000"/>
        </a:spcBef>
        <a:spcAft>
          <a:spcPct val="0"/>
        </a:spcAft>
        <a:buChar char="•"/>
        <a:defRPr sz="2000">
          <a:solidFill>
            <a:schemeClr val="tx1"/>
          </a:solidFill>
          <a:latin typeface="+mn-lt"/>
        </a:defRPr>
      </a:lvl5pPr>
      <a:lvl6pPr marL="2514600" indent="-228600" algn="l" rtl="0" eaLnBrk="1" fontAlgn="base" hangingPunct="1">
        <a:spcBef>
          <a:spcPct val="10000"/>
        </a:spcBef>
        <a:spcAft>
          <a:spcPct val="0"/>
        </a:spcAft>
        <a:buChar char="•"/>
        <a:defRPr>
          <a:solidFill>
            <a:schemeClr val="tx1"/>
          </a:solidFill>
          <a:latin typeface="+mn-lt"/>
        </a:defRPr>
      </a:lvl6pPr>
      <a:lvl7pPr marL="2971800" indent="-228600" algn="l" rtl="0" eaLnBrk="1" fontAlgn="base" hangingPunct="1">
        <a:spcBef>
          <a:spcPct val="10000"/>
        </a:spcBef>
        <a:spcAft>
          <a:spcPct val="0"/>
        </a:spcAft>
        <a:buChar char="•"/>
        <a:defRPr>
          <a:solidFill>
            <a:schemeClr val="tx1"/>
          </a:solidFill>
          <a:latin typeface="+mn-lt"/>
        </a:defRPr>
      </a:lvl7pPr>
      <a:lvl8pPr marL="3429000" indent="-228600" algn="l" rtl="0" eaLnBrk="1" fontAlgn="base" hangingPunct="1">
        <a:spcBef>
          <a:spcPct val="10000"/>
        </a:spcBef>
        <a:spcAft>
          <a:spcPct val="0"/>
        </a:spcAft>
        <a:buChar char="•"/>
        <a:defRPr>
          <a:solidFill>
            <a:schemeClr val="tx1"/>
          </a:solidFill>
          <a:latin typeface="+mn-lt"/>
        </a:defRPr>
      </a:lvl8pPr>
      <a:lvl9pPr marL="3886200" indent="-228600" algn="l" rtl="0" eaLnBrk="1" fontAlgn="base" hangingPunct="1">
        <a:spcBef>
          <a:spcPct val="1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ChangeArrowheads="1"/>
          </p:cNvSpPr>
          <p:nvPr/>
        </p:nvSpPr>
        <p:spPr bwMode="auto">
          <a:xfrm>
            <a:off x="0" y="0"/>
            <a:ext cx="9144000" cy="6858000"/>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IE" altLang="en-US">
              <a:solidFill>
                <a:srgbClr val="FFFFFF"/>
              </a:solidFill>
            </a:endParaRPr>
          </a:p>
        </p:txBody>
      </p:sp>
      <p:pic>
        <p:nvPicPr>
          <p:cNvPr id="2051"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293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3"/>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293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3" name="Picture 4"/>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740650" y="466725"/>
            <a:ext cx="1223963" cy="842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4" name="Rectangle 5"/>
          <p:cNvSpPr>
            <a:spLocks noGrp="1" noChangeArrowheads="1"/>
          </p:cNvSpPr>
          <p:nvPr>
            <p:ph type="body" idx="1"/>
          </p:nvPr>
        </p:nvSpPr>
        <p:spPr bwMode="auto">
          <a:xfrm>
            <a:off x="344488" y="1557338"/>
            <a:ext cx="8450262" cy="301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055" name="Rectangle 6"/>
          <p:cNvSpPr>
            <a:spLocks noGrp="1" noChangeArrowheads="1"/>
          </p:cNvSpPr>
          <p:nvPr>
            <p:ph type="title"/>
          </p:nvPr>
        </p:nvSpPr>
        <p:spPr bwMode="auto">
          <a:xfrm>
            <a:off x="323850" y="404813"/>
            <a:ext cx="7177088" cy="931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2" name="Rectangle 7"/>
          <p:cNvSpPr>
            <a:spLocks noGrp="1" noChangeArrowheads="1"/>
          </p:cNvSpPr>
          <p:nvPr>
            <p:ph type="dt"/>
          </p:nvPr>
        </p:nvSpPr>
        <p:spPr bwMode="auto">
          <a:xfrm>
            <a:off x="6108700" y="6453188"/>
            <a:ext cx="1914525"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2725" eaLnBrk="1" hangingPunct="1">
              <a:buClrTx/>
              <a:buSzPct val="45000"/>
              <a:buFontTx/>
              <a:buNone/>
              <a:tabLst>
                <a:tab pos="723900" algn="l"/>
                <a:tab pos="1447800" algn="l"/>
              </a:tabLst>
              <a:defRPr sz="1200">
                <a:solidFill>
                  <a:srgbClr val="000000"/>
                </a:solidFill>
                <a:latin typeface="Times New Roman" panose="02020603050405020304" pitchFamily="18" charset="0"/>
                <a:cs typeface="Arial Unicode MS" panose="020B0604020202020204" pitchFamily="34" charset="-128"/>
              </a:defRPr>
            </a:lvl1pPr>
          </a:lstStyle>
          <a:p>
            <a:pPr>
              <a:defRPr/>
            </a:pPr>
            <a:endParaRPr lang="en-GB" altLang="en-US"/>
          </a:p>
        </p:txBody>
      </p:sp>
      <p:sp>
        <p:nvSpPr>
          <p:cNvPr id="2057" name="Text Box 8"/>
          <p:cNvSpPr txBox="1">
            <a:spLocks noChangeArrowheads="1"/>
          </p:cNvSpPr>
          <p:nvPr/>
        </p:nvSpPr>
        <p:spPr bwMode="auto">
          <a:xfrm>
            <a:off x="395288" y="6453188"/>
            <a:ext cx="56165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IE" altLang="en-US">
              <a:solidFill>
                <a:srgbClr val="FFFFFF"/>
              </a:solidFill>
            </a:endParaRPr>
          </a:p>
        </p:txBody>
      </p:sp>
      <p:sp>
        <p:nvSpPr>
          <p:cNvPr id="3" name="Rectangle 9"/>
          <p:cNvSpPr>
            <a:spLocks noGrp="1" noChangeArrowheads="1"/>
          </p:cNvSpPr>
          <p:nvPr>
            <p:ph type="sldNum"/>
          </p:nvPr>
        </p:nvSpPr>
        <p:spPr bwMode="auto">
          <a:xfrm>
            <a:off x="8101013" y="6453188"/>
            <a:ext cx="908050"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2725" algn="r" eaLnBrk="1" hangingPunct="1">
              <a:buClrTx/>
              <a:buSzPct val="45000"/>
              <a:buFontTx/>
              <a:buNone/>
              <a:tabLst>
                <a:tab pos="723900" algn="l"/>
              </a:tabLst>
              <a:defRPr sz="1200">
                <a:solidFill>
                  <a:srgbClr val="000000"/>
                </a:solidFill>
                <a:latin typeface="Times New Roman" panose="02020603050405020304" pitchFamily="18" charset="0"/>
                <a:cs typeface="Arial Unicode MS" panose="020B0604020202020204" pitchFamily="34" charset="-128"/>
              </a:defRPr>
            </a:lvl1pPr>
          </a:lstStyle>
          <a:p>
            <a:pPr>
              <a:defRPr/>
            </a:pPr>
            <a:fld id="{9FCE1E4D-0CFC-4B98-B582-EBEFB7AB752B}" type="slidenum">
              <a:rPr lang="en-GB" altLang="en-US"/>
              <a:pPr>
                <a:defRPr/>
              </a:pPr>
              <a:t>‹#›</a:t>
            </a:fld>
            <a:endParaRPr lang="en-GB" altLang="en-US"/>
          </a:p>
        </p:txBody>
      </p:sp>
    </p:spTree>
    <p:extLst>
      <p:ext uri="{BB962C8B-B14F-4D97-AF65-F5344CB8AC3E}">
        <p14:creationId xmlns:p14="http://schemas.microsoft.com/office/powerpoint/2010/main" val="884689979"/>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kern="1200">
          <a:solidFill>
            <a:srgbClr val="000000"/>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0000"/>
          </a:solidFill>
          <a:latin typeface="Arial" panose="020B0604020202020204" pitchFamily="34" charset="0"/>
          <a:ea typeface="Microsoft YaHei" panose="020B0503020204020204" pitchFamily="34" charset="-122"/>
        </a:defRPr>
      </a:lvl2pPr>
      <a:lvl3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0000"/>
          </a:solidFill>
          <a:latin typeface="Arial" panose="020B0604020202020204" pitchFamily="34" charset="0"/>
          <a:ea typeface="Microsoft YaHei" panose="020B0503020204020204" pitchFamily="34" charset="-122"/>
        </a:defRPr>
      </a:lvl3pPr>
      <a:lvl4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0000"/>
          </a:solidFill>
          <a:latin typeface="Arial" panose="020B0604020202020204" pitchFamily="34" charset="0"/>
          <a:ea typeface="Microsoft YaHei" panose="020B0503020204020204" pitchFamily="34" charset="-122"/>
        </a:defRPr>
      </a:lvl4pPr>
      <a:lvl5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0000"/>
          </a:solidFill>
          <a:latin typeface="Arial" panose="020B0604020202020204" pitchFamily="34" charset="0"/>
          <a:ea typeface="Microsoft YaHei" panose="020B0503020204020204" pitchFamily="34" charset="-122"/>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800" b="1">
          <a:solidFill>
            <a:srgbClr val="000000"/>
          </a:solidFill>
          <a:latin typeface="Arial" panose="020B0604020202020204" pitchFamily="34" charset="0"/>
          <a:ea typeface="Microsoft YaHei" panose="020B0503020204020204" pitchFamily="34" charset="-122"/>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800" b="1">
          <a:solidFill>
            <a:srgbClr val="000000"/>
          </a:solidFill>
          <a:latin typeface="Arial" panose="020B0604020202020204" pitchFamily="34" charset="0"/>
          <a:ea typeface="Microsoft YaHei" panose="020B0503020204020204" pitchFamily="34" charset="-122"/>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800" b="1">
          <a:solidFill>
            <a:srgbClr val="000000"/>
          </a:solidFill>
          <a:latin typeface="Arial" panose="020B0604020202020204" pitchFamily="34" charset="0"/>
          <a:ea typeface="Microsoft YaHei" panose="020B0503020204020204" pitchFamily="34" charset="-122"/>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800" b="1">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lnSpc>
          <a:spcPct val="95000"/>
        </a:lnSpc>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1pPr>
      <a:lvl2pPr marL="742950" indent="-285750" algn="l" defTabSz="449263" rtl="0" eaLnBrk="0" fontAlgn="base" hangingPunct="0">
        <a:lnSpc>
          <a:spcPct val="95000"/>
        </a:lnSpc>
        <a:spcBef>
          <a:spcPts val="400"/>
        </a:spcBef>
        <a:spcAft>
          <a:spcPct val="0"/>
        </a:spcAft>
        <a:buClr>
          <a:srgbClr val="000000"/>
        </a:buClr>
        <a:buSzPct val="100000"/>
        <a:buFont typeface="Times New Roman" panose="02020603050405020304" pitchFamily="18" charset="0"/>
        <a:defRPr sz="1600" kern="1200">
          <a:solidFill>
            <a:srgbClr val="000000"/>
          </a:solidFill>
          <a:latin typeface="+mn-lt"/>
          <a:ea typeface="+mn-ea"/>
          <a:cs typeface="+mn-cs"/>
        </a:defRPr>
      </a:lvl2pPr>
      <a:lvl3pPr marL="1143000" indent="-228600" algn="l" defTabSz="449263" rtl="0" eaLnBrk="0" fontAlgn="base" hangingPunct="0">
        <a:lnSpc>
          <a:spcPct val="95000"/>
        </a:lnSpc>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lnSpc>
          <a:spcPct val="95000"/>
        </a:lnSpc>
        <a:spcBef>
          <a:spcPts val="25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25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witter.com/search?q=#EUPATI"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eupati.eu/de" TargetMode="External"/><Relationship Id="rId4" Type="http://schemas.openxmlformats.org/officeDocument/2006/relationships/hyperlink" Target="http://www.eupati.eu/"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6.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6.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3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jpg"/></Relationships>
</file>

<file path=ppt/slides/_rels/slide3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5.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4833" y="2852936"/>
            <a:ext cx="8694295" cy="3744416"/>
          </a:xfrm>
        </p:spPr>
        <p:txBody>
          <a:bodyPr/>
          <a:lstStyle/>
          <a:p>
            <a:r>
              <a:rPr lang="en-IE" sz="3800" dirty="0" smtClean="0">
                <a:solidFill>
                  <a:srgbClr val="0070C0"/>
                </a:solidFill>
              </a:rPr>
              <a:t>EUPATI Toolbox on </a:t>
            </a:r>
            <a:r>
              <a:rPr lang="en-IE" sz="3800" dirty="0">
                <a:solidFill>
                  <a:srgbClr val="0070C0"/>
                </a:solidFill>
              </a:rPr>
              <a:t>Medicines R&amp;D</a:t>
            </a:r>
            <a:br>
              <a:rPr lang="en-IE" sz="3800" dirty="0">
                <a:solidFill>
                  <a:srgbClr val="0070C0"/>
                </a:solidFill>
              </a:rPr>
            </a:br>
            <a:r>
              <a:rPr lang="en-IE" sz="3800" dirty="0" smtClean="0">
                <a:solidFill>
                  <a:srgbClr val="0070C0"/>
                </a:solidFill>
              </a:rPr>
              <a:t/>
            </a:r>
            <a:br>
              <a:rPr lang="en-IE" sz="3800" dirty="0" smtClean="0">
                <a:solidFill>
                  <a:srgbClr val="0070C0"/>
                </a:solidFill>
              </a:rPr>
            </a:br>
            <a:r>
              <a:rPr lang="en-IE" sz="3200" dirty="0" smtClean="0"/>
              <a:t>EUPATI National Platforms </a:t>
            </a:r>
            <a:br>
              <a:rPr lang="en-IE" sz="3200" dirty="0" smtClean="0"/>
            </a:br>
            <a:r>
              <a:rPr lang="en-IE" sz="3200" dirty="0" smtClean="0"/>
              <a:t>&amp; EUPATI Fellows &amp; Trainees </a:t>
            </a:r>
            <a:br>
              <a:rPr lang="en-IE" sz="3200" dirty="0" smtClean="0"/>
            </a:br>
            <a:r>
              <a:rPr lang="en-IE" sz="3200" dirty="0" smtClean="0"/>
              <a:t/>
            </a:r>
            <a:br>
              <a:rPr lang="en-IE" sz="3200" dirty="0" smtClean="0"/>
            </a:br>
            <a:r>
              <a:rPr lang="en-IE" sz="3200" dirty="0" smtClean="0"/>
              <a:t>Communications Webinar</a:t>
            </a:r>
            <a:r>
              <a:rPr lang="en-IE" dirty="0" smtClean="0"/>
              <a:t/>
            </a:r>
            <a:br>
              <a:rPr lang="en-IE" dirty="0" smtClean="0"/>
            </a:br>
            <a:r>
              <a:rPr lang="en-IE" sz="2800" b="0" i="1" dirty="0" smtClean="0"/>
              <a:t>18 January 2016</a:t>
            </a:r>
            <a:br>
              <a:rPr lang="en-IE" sz="2800" b="0" i="1" dirty="0" smtClean="0"/>
            </a:br>
            <a:r>
              <a:rPr lang="en-IE" sz="2800" b="0" i="1" dirty="0" smtClean="0"/>
              <a:t>2pmGMT / 3pmCET</a:t>
            </a:r>
            <a:r>
              <a:rPr lang="en-IE" dirty="0" smtClean="0"/>
              <a:t/>
            </a:r>
            <a:br>
              <a:rPr lang="en-IE" dirty="0" smtClean="0"/>
            </a:br>
            <a:r>
              <a:rPr lang="en-IE" dirty="0" smtClean="0"/>
              <a:t/>
            </a:r>
            <a:br>
              <a:rPr lang="en-IE" dirty="0" smtClean="0"/>
            </a:br>
            <a:endParaRPr lang="en-IE" sz="2400" b="0" dirty="0"/>
          </a:p>
        </p:txBody>
      </p:sp>
    </p:spTree>
    <p:extLst>
      <p:ext uri="{BB962C8B-B14F-4D97-AF65-F5344CB8AC3E}">
        <p14:creationId xmlns:p14="http://schemas.microsoft.com/office/powerpoint/2010/main" val="56830316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How can content from toolbox be adapted?  </a:t>
            </a:r>
            <a:endParaRPr lang="en-GB"/>
          </a:p>
        </p:txBody>
      </p:sp>
      <p:sp>
        <p:nvSpPr>
          <p:cNvPr id="3" name="Content Placeholder 2"/>
          <p:cNvSpPr>
            <a:spLocks noGrp="1"/>
          </p:cNvSpPr>
          <p:nvPr>
            <p:ph idx="1"/>
          </p:nvPr>
        </p:nvSpPr>
        <p:spPr>
          <a:xfrm>
            <a:off x="323529" y="1556793"/>
            <a:ext cx="8352927" cy="4598182"/>
          </a:xfrm>
        </p:spPr>
        <p:txBody>
          <a:bodyPr/>
          <a:lstStyle/>
          <a:p>
            <a:r>
              <a:rPr lang="en-IE" sz="2400" dirty="0" smtClean="0"/>
              <a:t>Supplement your existing </a:t>
            </a:r>
            <a:br>
              <a:rPr lang="en-IE" sz="2400" dirty="0" smtClean="0"/>
            </a:br>
            <a:r>
              <a:rPr lang="en-IE" sz="2400" dirty="0" smtClean="0"/>
              <a:t>presentations covering specific </a:t>
            </a:r>
            <a:br>
              <a:rPr lang="en-IE" sz="2400" dirty="0" smtClean="0"/>
            </a:br>
            <a:r>
              <a:rPr lang="en-IE" sz="2400" dirty="0" smtClean="0"/>
              <a:t>subject matter by adding </a:t>
            </a:r>
            <a:br>
              <a:rPr lang="en-IE" sz="2400" dirty="0" smtClean="0"/>
            </a:br>
            <a:r>
              <a:rPr lang="en-IE" sz="2400" dirty="0" smtClean="0"/>
              <a:t>presentation slides from EUPATI</a:t>
            </a:r>
          </a:p>
          <a:p>
            <a:r>
              <a:rPr lang="en-IE" sz="2400" dirty="0" smtClean="0"/>
              <a:t>Raise awareness of medicines </a:t>
            </a:r>
            <a:br>
              <a:rPr lang="en-IE" sz="2400" dirty="0" smtClean="0"/>
            </a:br>
            <a:r>
              <a:rPr lang="en-IE" sz="2400" dirty="0" smtClean="0"/>
              <a:t>R&amp;D process using factsheets and </a:t>
            </a:r>
            <a:br>
              <a:rPr lang="en-IE" sz="2400" dirty="0" smtClean="0"/>
            </a:br>
            <a:r>
              <a:rPr lang="en-IE" sz="2400" dirty="0" smtClean="0"/>
              <a:t>add on top of your own disease </a:t>
            </a:r>
            <a:br>
              <a:rPr lang="en-IE" sz="2400" dirty="0" smtClean="0"/>
            </a:br>
            <a:r>
              <a:rPr lang="en-IE" sz="2400" dirty="0" smtClean="0"/>
              <a:t>based material</a:t>
            </a:r>
          </a:p>
          <a:p>
            <a:r>
              <a:rPr lang="en-IE" sz="2400" dirty="0" smtClean="0"/>
              <a:t>Develop training sessions by adapting content to produce pre-reading, handouts, workbooks and quizzes</a:t>
            </a:r>
          </a:p>
          <a:p>
            <a:r>
              <a:rPr lang="en-IE" sz="2400" dirty="0" smtClean="0"/>
              <a:t>Free to use images and diagrams</a:t>
            </a:r>
          </a:p>
          <a:p>
            <a:pPr marL="0" indent="0">
              <a:buNone/>
            </a:pPr>
            <a:endParaRPr lang="en-GB" sz="2400" dirty="0"/>
          </a:p>
        </p:txBody>
      </p:sp>
      <p:pic>
        <p:nvPicPr>
          <p:cNvPr id="4" name="Picture 3"/>
          <p:cNvPicPr>
            <a:picLocks noChangeAspect="1" noChangeArrowheads="1"/>
          </p:cNvPicPr>
          <p:nvPr/>
        </p:nvPicPr>
        <p:blipFill>
          <a:blip r:embed="rId4" cstate="print"/>
          <a:srcRect/>
          <a:stretch>
            <a:fillRect/>
          </a:stretch>
        </p:blipFill>
        <p:spPr bwMode="auto">
          <a:xfrm>
            <a:off x="5610225" y="1484784"/>
            <a:ext cx="3533775" cy="2971800"/>
          </a:xfrm>
          <a:prstGeom prst="rect">
            <a:avLst/>
          </a:prstGeom>
          <a:noFill/>
          <a:ln w="9525">
            <a:noFill/>
            <a:miter lim="800000"/>
            <a:headEnd/>
            <a:tailEnd/>
          </a:ln>
        </p:spPr>
      </p:pic>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Some examples of how tools might be used nationally - top 5 ways</a:t>
            </a:r>
            <a:endParaRPr lang="en-GB"/>
          </a:p>
        </p:txBody>
      </p:sp>
      <p:sp>
        <p:nvSpPr>
          <p:cNvPr id="3" name="Content Placeholder 2"/>
          <p:cNvSpPr>
            <a:spLocks noGrp="1"/>
          </p:cNvSpPr>
          <p:nvPr>
            <p:ph idx="1"/>
          </p:nvPr>
        </p:nvSpPr>
        <p:spPr>
          <a:xfrm>
            <a:off x="323528" y="1340768"/>
            <a:ext cx="8496943" cy="3323987"/>
          </a:xfrm>
        </p:spPr>
        <p:txBody>
          <a:bodyPr/>
          <a:lstStyle/>
          <a:p>
            <a:pPr marL="457200" lvl="0" indent="-457200">
              <a:buSzPct val="100000"/>
              <a:buFont typeface="+mj-lt"/>
              <a:buAutoNum type="arabicPeriod"/>
            </a:pPr>
            <a:r>
              <a:rPr lang="en-IE" b="1" dirty="0" smtClean="0"/>
              <a:t>Produce an information leaflet or poster</a:t>
            </a:r>
            <a:endParaRPr lang="en-GB" dirty="0" smtClean="0"/>
          </a:p>
          <a:p>
            <a:pPr marL="457200" indent="-457200">
              <a:buSzPct val="100000"/>
              <a:buFont typeface="+mj-lt"/>
              <a:buAutoNum type="arabicPeriod"/>
            </a:pPr>
            <a:r>
              <a:rPr lang="en-IE" b="1" dirty="0" smtClean="0"/>
              <a:t>Organise regional events </a:t>
            </a:r>
            <a:r>
              <a:rPr lang="en-IE" dirty="0" smtClean="0"/>
              <a:t>or </a:t>
            </a:r>
            <a:r>
              <a:rPr lang="en-IE" b="1" dirty="0" smtClean="0"/>
              <a:t>simulate sessions </a:t>
            </a:r>
            <a:r>
              <a:rPr lang="en-IE" dirty="0" smtClean="0"/>
              <a:t>for patients and healthcare professionals to explore specific challenges and solutions</a:t>
            </a:r>
            <a:endParaRPr lang="en-GB" dirty="0" smtClean="0"/>
          </a:p>
          <a:p>
            <a:pPr marL="457200" indent="-457200">
              <a:buSzPct val="100000"/>
              <a:buFont typeface="+mj-lt"/>
              <a:buAutoNum type="arabicPeriod"/>
            </a:pPr>
            <a:r>
              <a:rPr lang="en-IE" b="1" dirty="0" smtClean="0"/>
              <a:t>Prepare for </a:t>
            </a:r>
            <a:r>
              <a:rPr lang="en-IE" dirty="0" smtClean="0"/>
              <a:t>discussions or meetings with our EUPATI factsheets, and </a:t>
            </a:r>
            <a:r>
              <a:rPr lang="en-IE" b="1" dirty="0" smtClean="0"/>
              <a:t>adapt the </a:t>
            </a:r>
            <a:r>
              <a:rPr lang="en-IE" dirty="0" smtClean="0"/>
              <a:t>to suit the situation in your country</a:t>
            </a:r>
          </a:p>
          <a:p>
            <a:pPr marL="457200" indent="-457200">
              <a:buSzPct val="100000"/>
              <a:buFont typeface="+mj-lt"/>
              <a:buAutoNum type="arabicPeriod"/>
            </a:pPr>
            <a:r>
              <a:rPr lang="en-IE" b="1" dirty="0" smtClean="0"/>
              <a:t>Plan an awareness-raising event</a:t>
            </a:r>
            <a:r>
              <a:rPr lang="en-IE" dirty="0" smtClean="0"/>
              <a:t> and </a:t>
            </a:r>
            <a:r>
              <a:rPr lang="en-IE" b="1" dirty="0" smtClean="0"/>
              <a:t>invite a speaker</a:t>
            </a:r>
            <a:r>
              <a:rPr lang="en-IE" dirty="0" smtClean="0"/>
              <a:t> from your national group to talk to your members</a:t>
            </a:r>
          </a:p>
          <a:p>
            <a:pPr marL="457200" indent="-457200">
              <a:buSzPct val="100000"/>
              <a:buFont typeface="+mj-lt"/>
              <a:buAutoNum type="arabicPeriod"/>
            </a:pPr>
            <a:r>
              <a:rPr lang="en-IE" dirty="0" smtClean="0"/>
              <a:t>Use our EUPATI tools to </a:t>
            </a:r>
            <a:r>
              <a:rPr lang="en-IE" b="1" dirty="0" smtClean="0"/>
              <a:t>develop specific training - pre-reading, handouts, workbooks and quizzes</a:t>
            </a:r>
            <a:r>
              <a:rPr lang="en-IE" dirty="0" smtClean="0"/>
              <a:t>. </a:t>
            </a:r>
          </a:p>
          <a:p>
            <a:pPr marL="457200" indent="-457200">
              <a:buSzPct val="100000"/>
              <a:buFont typeface="+mj-lt"/>
              <a:buAutoNum type="arabicPeriod"/>
            </a:pPr>
            <a:r>
              <a:rPr lang="en-IE" b="1" dirty="0" smtClean="0"/>
              <a:t>Personal study/</a:t>
            </a:r>
            <a:r>
              <a:rPr lang="en-IE" dirty="0" smtClean="0"/>
              <a:t>self-learning or group learning</a:t>
            </a:r>
            <a:endParaRPr lang="en-GB" b="1" dirty="0" smtClean="0"/>
          </a:p>
        </p:txBody>
      </p:sp>
      <p:pic>
        <p:nvPicPr>
          <p:cNvPr id="8" name="Picture 1"/>
          <p:cNvPicPr>
            <a:picLocks noChangeAspect="1"/>
          </p:cNvPicPr>
          <p:nvPr/>
        </p:nvPicPr>
        <p:blipFill>
          <a:blip r:embed="rId4" cstate="print"/>
          <a:srcRect/>
          <a:stretch>
            <a:fillRect/>
          </a:stretch>
        </p:blipFill>
        <p:spPr bwMode="auto">
          <a:xfrm>
            <a:off x="107504" y="4789488"/>
            <a:ext cx="8856663" cy="2068512"/>
          </a:xfrm>
          <a:prstGeom prst="rect">
            <a:avLst/>
          </a:prstGeom>
          <a:noFill/>
          <a:ln w="9525">
            <a:noFill/>
            <a:miter lim="800000"/>
            <a:headEnd/>
            <a:tailEnd/>
          </a:ln>
        </p:spPr>
      </p:pic>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IE" dirty="0" smtClean="0"/>
              <a:t>QUESTIONS &amp; ANSWERS</a:t>
            </a:r>
            <a:br>
              <a:rPr lang="en-IE" dirty="0" smtClean="0"/>
            </a:br>
            <a:r>
              <a:rPr lang="en-IE" dirty="0"/>
              <a:t/>
            </a:r>
            <a:br>
              <a:rPr lang="en-IE" dirty="0"/>
            </a:br>
            <a:r>
              <a:rPr lang="en-IE" dirty="0" smtClean="0"/>
              <a:t>Laura </a:t>
            </a:r>
            <a:endParaRPr lang="en-US" dirty="0"/>
          </a:p>
        </p:txBody>
      </p:sp>
    </p:spTree>
    <p:extLst>
      <p:ext uri="{BB962C8B-B14F-4D97-AF65-F5344CB8AC3E}">
        <p14:creationId xmlns:p14="http://schemas.microsoft.com/office/powerpoint/2010/main" val="61684198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852936"/>
            <a:ext cx="8496944" cy="2736304"/>
          </a:xfrm>
        </p:spPr>
        <p:txBody>
          <a:bodyPr/>
          <a:lstStyle/>
          <a:p>
            <a:r>
              <a:rPr lang="en-GB" dirty="0" smtClean="0"/>
              <a:t/>
            </a:r>
            <a:br>
              <a:rPr lang="en-GB" dirty="0" smtClean="0"/>
            </a:br>
            <a:r>
              <a:rPr lang="en-IE" sz="3800" dirty="0">
                <a:solidFill>
                  <a:srgbClr val="0070C0"/>
                </a:solidFill>
              </a:rPr>
              <a:t>EUPATI Toolbox on Medicines R&amp;D</a:t>
            </a:r>
            <a:r>
              <a:rPr lang="en-GB" sz="3600" dirty="0" smtClean="0"/>
              <a:t/>
            </a:r>
            <a:br>
              <a:rPr lang="en-GB" sz="3600" dirty="0" smtClean="0"/>
            </a:br>
            <a:r>
              <a:rPr lang="en-GB" dirty="0" smtClean="0"/>
              <a:t/>
            </a:r>
            <a:br>
              <a:rPr lang="en-GB" dirty="0" smtClean="0"/>
            </a:br>
            <a:r>
              <a:rPr lang="en-GB" dirty="0" smtClean="0"/>
              <a:t>Support from EUPATI </a:t>
            </a:r>
            <a:br>
              <a:rPr lang="en-GB" dirty="0" smtClean="0"/>
            </a:br>
            <a:r>
              <a:rPr lang="en-GB" dirty="0" smtClean="0"/>
              <a:t>for national activities</a:t>
            </a:r>
            <a:br>
              <a:rPr lang="en-GB" dirty="0" smtClean="0"/>
            </a:br>
            <a:r>
              <a:rPr lang="en-GB" dirty="0" smtClean="0"/>
              <a:t/>
            </a:r>
            <a:br>
              <a:rPr lang="en-GB" dirty="0" smtClean="0"/>
            </a:br>
            <a:r>
              <a:rPr lang="en-GB" sz="2800" dirty="0" smtClean="0"/>
              <a:t/>
            </a:r>
            <a:br>
              <a:rPr lang="en-GB" sz="2800" dirty="0" smtClean="0"/>
            </a:br>
            <a:r>
              <a:rPr lang="en-IE" sz="2800" dirty="0" smtClean="0"/>
              <a:t>Rob Camp</a:t>
            </a:r>
            <a:r>
              <a:rPr lang="en-IE" sz="2800" b="0" dirty="0" smtClean="0"/>
              <a:t>, EUPATI </a:t>
            </a:r>
            <a:r>
              <a:rPr lang="en-IE" sz="2800" b="0" dirty="0"/>
              <a:t>Communications Manager</a:t>
            </a:r>
            <a:endParaRPr lang="en-GB" sz="2800" b="0" dirty="0"/>
          </a:p>
        </p:txBody>
      </p:sp>
    </p:spTree>
    <p:custDataLst>
      <p:tags r:id="rId1"/>
    </p:custDataLst>
    <p:extLst>
      <p:ext uri="{BB962C8B-B14F-4D97-AF65-F5344CB8AC3E}">
        <p14:creationId xmlns:p14="http://schemas.microsoft.com/office/powerpoint/2010/main" val="109324589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476672"/>
            <a:ext cx="7092968" cy="576064"/>
          </a:xfrm>
        </p:spPr>
        <p:txBody>
          <a:bodyPr/>
          <a:lstStyle/>
          <a:p>
            <a:r>
              <a:rPr lang="en-IE" dirty="0" smtClean="0">
                <a:solidFill>
                  <a:srgbClr val="FF0000"/>
                </a:solidFill>
              </a:rPr>
              <a:t>Goal – use of EUPATI website/system</a:t>
            </a:r>
            <a:endParaRPr lang="en-US" dirty="0">
              <a:solidFill>
                <a:srgbClr val="FF0000"/>
              </a:solidFill>
            </a:endParaRPr>
          </a:p>
        </p:txBody>
      </p:sp>
      <p:sp>
        <p:nvSpPr>
          <p:cNvPr id="3" name="Content Placeholder 2"/>
          <p:cNvSpPr>
            <a:spLocks noGrp="1"/>
          </p:cNvSpPr>
          <p:nvPr>
            <p:ph idx="1"/>
          </p:nvPr>
        </p:nvSpPr>
        <p:spPr>
          <a:xfrm>
            <a:off x="323529" y="1196752"/>
            <a:ext cx="4752527" cy="5786199"/>
          </a:xfrm>
        </p:spPr>
        <p:txBody>
          <a:bodyPr/>
          <a:lstStyle/>
          <a:p>
            <a:r>
              <a:rPr lang="en-IE" dirty="0" smtClean="0"/>
              <a:t>Virtual postcards: December 2015 – February 2016</a:t>
            </a:r>
          </a:p>
          <a:p>
            <a:endParaRPr lang="en-IE" dirty="0" smtClean="0"/>
          </a:p>
          <a:p>
            <a:r>
              <a:rPr lang="en-IE" dirty="0" smtClean="0"/>
              <a:t>Press release: 27 January 2016</a:t>
            </a:r>
          </a:p>
          <a:p>
            <a:endParaRPr lang="en-IE" dirty="0" smtClean="0"/>
          </a:p>
          <a:p>
            <a:r>
              <a:rPr lang="en-IE" dirty="0" smtClean="0"/>
              <a:t>Promotional video: 22 January 2016</a:t>
            </a:r>
          </a:p>
          <a:p>
            <a:endParaRPr lang="en-IE" dirty="0" smtClean="0"/>
          </a:p>
          <a:p>
            <a:r>
              <a:rPr lang="en-IE" dirty="0" smtClean="0"/>
              <a:t>NEW general leaflets and posters: February (?)</a:t>
            </a:r>
          </a:p>
          <a:p>
            <a:pPr marL="0" indent="0">
              <a:buNone/>
            </a:pPr>
            <a:endParaRPr lang="en-IE" dirty="0" smtClean="0"/>
          </a:p>
          <a:p>
            <a:r>
              <a:rPr lang="en-IE" dirty="0" smtClean="0"/>
              <a:t>Bi-weekly thematic focuses: March 2016 – January 2017</a:t>
            </a:r>
          </a:p>
          <a:p>
            <a:pPr lvl="1"/>
            <a:r>
              <a:rPr lang="en-US" dirty="0"/>
              <a:t>Develop simple messages at various key points that </a:t>
            </a:r>
            <a:r>
              <a:rPr lang="en-US" dirty="0" smtClean="0"/>
              <a:t>you can </a:t>
            </a:r>
            <a:r>
              <a:rPr lang="en-US" dirty="0"/>
              <a:t>copy and paste to </a:t>
            </a:r>
            <a:r>
              <a:rPr lang="en-US" dirty="0" smtClean="0"/>
              <a:t>your own (personal) </a:t>
            </a:r>
            <a:r>
              <a:rPr lang="en-US" dirty="0"/>
              <a:t>networks and use within their organizations.</a:t>
            </a:r>
          </a:p>
          <a:p>
            <a:endParaRPr lang="en-IE" dirty="0" smtClean="0"/>
          </a:p>
          <a:p>
            <a:pPr marL="0" indent="0">
              <a:buNone/>
            </a:pPr>
            <a:endParaRPr lang="en-IE" dirty="0" smtClean="0"/>
          </a:p>
        </p:txBody>
      </p:sp>
      <p:sp>
        <p:nvSpPr>
          <p:cNvPr id="4" name="TextBox 3"/>
          <p:cNvSpPr txBox="1"/>
          <p:nvPr/>
        </p:nvSpPr>
        <p:spPr>
          <a:xfrm>
            <a:off x="5220072" y="1484784"/>
            <a:ext cx="3724096" cy="3416320"/>
          </a:xfrm>
          <a:prstGeom prst="rect">
            <a:avLst/>
          </a:prstGeom>
          <a:noFill/>
          <a:ln w="38100">
            <a:solidFill>
              <a:srgbClr val="0070C0"/>
            </a:solidFill>
          </a:ln>
        </p:spPr>
        <p:txBody>
          <a:bodyPr wrap="none" rtlCol="0">
            <a:spAutoFit/>
          </a:bodyPr>
          <a:lstStyle/>
          <a:p>
            <a:r>
              <a:rPr lang="en-IE" dirty="0" smtClean="0">
                <a:solidFill>
                  <a:srgbClr val="0070C0"/>
                </a:solidFill>
              </a:rPr>
              <a:t>Bi-weekly thematic focuses:</a:t>
            </a:r>
          </a:p>
          <a:p>
            <a:r>
              <a:rPr lang="en-IE" dirty="0" smtClean="0"/>
              <a:t>Mar – Safety of Medicines </a:t>
            </a:r>
          </a:p>
          <a:p>
            <a:r>
              <a:rPr lang="en-IE" dirty="0" smtClean="0"/>
              <a:t>Apr – HTAs </a:t>
            </a:r>
          </a:p>
          <a:p>
            <a:r>
              <a:rPr lang="en-IE" dirty="0" smtClean="0"/>
              <a:t>May – Clinical dev &amp; trials</a:t>
            </a:r>
          </a:p>
          <a:p>
            <a:r>
              <a:rPr lang="en-IE" dirty="0" smtClean="0"/>
              <a:t>Jun – Basics of medicines</a:t>
            </a:r>
          </a:p>
          <a:p>
            <a:r>
              <a:rPr lang="en-IE" dirty="0" smtClean="0"/>
              <a:t>Jul – Personalised medicines</a:t>
            </a:r>
          </a:p>
          <a:p>
            <a:r>
              <a:rPr lang="en-IE" dirty="0" smtClean="0"/>
              <a:t>Aug – Benefit &amp; risk assessment</a:t>
            </a:r>
          </a:p>
          <a:p>
            <a:r>
              <a:rPr lang="en-IE" dirty="0" smtClean="0"/>
              <a:t>Sept – Advocacy</a:t>
            </a:r>
          </a:p>
          <a:p>
            <a:r>
              <a:rPr lang="en-IE" dirty="0" smtClean="0"/>
              <a:t>Oct – Drug discovery/development</a:t>
            </a:r>
          </a:p>
          <a:p>
            <a:r>
              <a:rPr lang="en-IE" dirty="0" smtClean="0"/>
              <a:t>Nov – Non-clinical studies</a:t>
            </a:r>
          </a:p>
          <a:p>
            <a:r>
              <a:rPr lang="en-IE" dirty="0" smtClean="0"/>
              <a:t>Dec – Regulatory affairs</a:t>
            </a:r>
          </a:p>
          <a:p>
            <a:r>
              <a:rPr lang="en-IE" dirty="0" smtClean="0"/>
              <a:t>Jan – pharmacoepidemiology </a:t>
            </a:r>
            <a:endParaRPr lang="en-US" dirty="0"/>
          </a:p>
        </p:txBody>
      </p:sp>
    </p:spTree>
    <p:extLst>
      <p:ext uri="{BB962C8B-B14F-4D97-AF65-F5344CB8AC3E}">
        <p14:creationId xmlns:p14="http://schemas.microsoft.com/office/powerpoint/2010/main" val="272937504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DISCOVER! ADAPT! SHARE!</a:t>
            </a:r>
            <a:br>
              <a:rPr lang="en-US" dirty="0"/>
            </a:br>
            <a:endParaRPr lang="en-US" dirty="0"/>
          </a:p>
        </p:txBody>
      </p:sp>
      <p:sp>
        <p:nvSpPr>
          <p:cNvPr id="3" name="Content Placeholder 2"/>
          <p:cNvSpPr>
            <a:spLocks noGrp="1"/>
          </p:cNvSpPr>
          <p:nvPr>
            <p:ph idx="1"/>
          </p:nvPr>
        </p:nvSpPr>
        <p:spPr>
          <a:xfrm>
            <a:off x="323529" y="1340768"/>
            <a:ext cx="8475984" cy="5388655"/>
          </a:xfrm>
        </p:spPr>
        <p:txBody>
          <a:bodyPr/>
          <a:lstStyle/>
          <a:p>
            <a:r>
              <a:rPr lang="de-DE" strike="sngStrike" dirty="0" smtClean="0">
                <a:hlinkClick r:id="rId3"/>
              </a:rPr>
              <a:t>#</a:t>
            </a:r>
            <a:r>
              <a:rPr lang="de-DE" dirty="0" err="1" smtClean="0">
                <a:hlinkClick r:id="rId3"/>
              </a:rPr>
              <a:t>EUPATI</a:t>
            </a:r>
            <a:r>
              <a:rPr lang="de-DE" dirty="0" err="1"/>
              <a:t>_</a:t>
            </a:r>
            <a:r>
              <a:rPr lang="de-DE" dirty="0" err="1" smtClean="0"/>
              <a:t>toolbox</a:t>
            </a:r>
            <a:r>
              <a:rPr lang="de-DE" dirty="0"/>
              <a:t>: A - Z </a:t>
            </a:r>
            <a:r>
              <a:rPr lang="de-DE" dirty="0" err="1"/>
              <a:t>of</a:t>
            </a:r>
            <a:r>
              <a:rPr lang="de-DE" dirty="0"/>
              <a:t> </a:t>
            </a:r>
            <a:r>
              <a:rPr lang="de-DE" dirty="0" err="1"/>
              <a:t>medicines</a:t>
            </a:r>
            <a:r>
              <a:rPr lang="de-DE" dirty="0"/>
              <a:t> </a:t>
            </a:r>
            <a:r>
              <a:rPr lang="de-DE" dirty="0" err="1"/>
              <a:t>development</a:t>
            </a:r>
            <a:r>
              <a:rPr lang="de-DE" dirty="0"/>
              <a:t> </a:t>
            </a:r>
            <a:r>
              <a:rPr lang="de-DE" dirty="0" err="1"/>
              <a:t>for</a:t>
            </a:r>
            <a:r>
              <a:rPr lang="de-DE" dirty="0"/>
              <a:t> </a:t>
            </a:r>
            <a:r>
              <a:rPr lang="de-DE" dirty="0" err="1"/>
              <a:t>direct</a:t>
            </a:r>
            <a:r>
              <a:rPr lang="de-DE" dirty="0"/>
              <a:t> </a:t>
            </a:r>
            <a:r>
              <a:rPr lang="de-DE" dirty="0" err="1"/>
              <a:t>use</a:t>
            </a:r>
            <a:r>
              <a:rPr lang="de-DE" dirty="0"/>
              <a:t> &amp; </a:t>
            </a:r>
            <a:r>
              <a:rPr lang="de-DE" dirty="0" err="1"/>
              <a:t>to</a:t>
            </a:r>
            <a:r>
              <a:rPr lang="de-DE" dirty="0"/>
              <a:t> </a:t>
            </a:r>
            <a:r>
              <a:rPr lang="de-DE" dirty="0" err="1"/>
              <a:t>help</a:t>
            </a:r>
            <a:r>
              <a:rPr lang="de-DE" dirty="0"/>
              <a:t> </a:t>
            </a:r>
            <a:r>
              <a:rPr lang="de-DE" dirty="0" err="1"/>
              <a:t>create</a:t>
            </a:r>
            <a:r>
              <a:rPr lang="de-DE" dirty="0"/>
              <a:t> </a:t>
            </a:r>
            <a:r>
              <a:rPr lang="de-DE" dirty="0" err="1"/>
              <a:t>your</a:t>
            </a:r>
            <a:r>
              <a:rPr lang="de-DE" dirty="0"/>
              <a:t> </a:t>
            </a:r>
            <a:r>
              <a:rPr lang="de-DE" dirty="0" err="1"/>
              <a:t>own</a:t>
            </a:r>
            <a:r>
              <a:rPr lang="de-DE" dirty="0"/>
              <a:t> material </a:t>
            </a:r>
            <a:r>
              <a:rPr lang="de-DE" dirty="0" smtClean="0"/>
              <a:t>-</a:t>
            </a:r>
            <a:r>
              <a:rPr lang="de-DE" dirty="0"/>
              <a:t> </a:t>
            </a:r>
            <a:r>
              <a:rPr lang="de-DE" u="sng" dirty="0" smtClean="0">
                <a:hlinkClick r:id="rId4"/>
              </a:rPr>
              <a:t>www.eupati.eu</a:t>
            </a:r>
            <a:r>
              <a:rPr lang="de-DE" u="sng" dirty="0" smtClean="0"/>
              <a:t>/es</a:t>
            </a:r>
            <a:r>
              <a:rPr lang="en-US" dirty="0" smtClean="0"/>
              <a:t> </a:t>
            </a:r>
          </a:p>
          <a:p>
            <a:endParaRPr lang="de-DE" dirty="0" smtClean="0"/>
          </a:p>
          <a:p>
            <a:r>
              <a:rPr lang="de-DE" dirty="0" err="1" smtClean="0"/>
              <a:t>Medicines</a:t>
            </a:r>
            <a:r>
              <a:rPr lang="de-DE" dirty="0" smtClean="0"/>
              <a:t> </a:t>
            </a:r>
            <a:r>
              <a:rPr lang="de-DE" dirty="0" err="1"/>
              <a:t>safety</a:t>
            </a:r>
            <a:r>
              <a:rPr lang="de-DE" dirty="0"/>
              <a:t>; </a:t>
            </a:r>
            <a:r>
              <a:rPr lang="de-DE" dirty="0" err="1"/>
              <a:t>the</a:t>
            </a:r>
            <a:r>
              <a:rPr lang="de-DE" dirty="0"/>
              <a:t> </a:t>
            </a:r>
            <a:r>
              <a:rPr lang="de-DE" dirty="0" err="1"/>
              <a:t>value</a:t>
            </a:r>
            <a:r>
              <a:rPr lang="de-DE" dirty="0"/>
              <a:t> </a:t>
            </a:r>
            <a:r>
              <a:rPr lang="de-DE" dirty="0" err="1"/>
              <a:t>of</a:t>
            </a:r>
            <a:r>
              <a:rPr lang="de-DE" dirty="0"/>
              <a:t> </a:t>
            </a:r>
            <a:r>
              <a:rPr lang="de-DE" dirty="0" err="1"/>
              <a:t>health</a:t>
            </a:r>
            <a:r>
              <a:rPr lang="de-DE" dirty="0"/>
              <a:t> </a:t>
            </a:r>
            <a:r>
              <a:rPr lang="de-DE" dirty="0" err="1"/>
              <a:t>technology</a:t>
            </a:r>
            <a:r>
              <a:rPr lang="de-DE" dirty="0"/>
              <a:t>; </a:t>
            </a:r>
            <a:r>
              <a:rPr lang="de-DE" dirty="0" err="1"/>
              <a:t>and</a:t>
            </a:r>
            <a:r>
              <a:rPr lang="de-DE" dirty="0"/>
              <a:t> </a:t>
            </a:r>
            <a:r>
              <a:rPr lang="de-DE" dirty="0" err="1"/>
              <a:t>much</a:t>
            </a:r>
            <a:r>
              <a:rPr lang="de-DE" dirty="0"/>
              <a:t> </a:t>
            </a:r>
            <a:r>
              <a:rPr lang="de-DE" dirty="0" err="1"/>
              <a:t>more</a:t>
            </a:r>
            <a:r>
              <a:rPr lang="de-DE" dirty="0"/>
              <a:t>. </a:t>
            </a:r>
            <a:r>
              <a:rPr lang="de-DE" dirty="0" err="1"/>
              <a:t>Discover</a:t>
            </a:r>
            <a:r>
              <a:rPr lang="de-DE" dirty="0"/>
              <a:t>! </a:t>
            </a:r>
            <a:r>
              <a:rPr lang="de-DE" dirty="0" err="1"/>
              <a:t>Adapt</a:t>
            </a:r>
            <a:r>
              <a:rPr lang="de-DE" dirty="0"/>
              <a:t>! Share! </a:t>
            </a:r>
            <a:r>
              <a:rPr lang="de-DE" dirty="0" smtClean="0"/>
              <a:t> </a:t>
            </a:r>
            <a:r>
              <a:rPr lang="de-DE" u="sng" dirty="0" smtClean="0">
                <a:hlinkClick r:id="rId4"/>
              </a:rPr>
              <a:t>www.eupati.eu</a:t>
            </a:r>
            <a:r>
              <a:rPr lang="de-DE" u="sng" dirty="0" smtClean="0"/>
              <a:t>/</a:t>
            </a:r>
            <a:r>
              <a:rPr lang="de-DE" u="sng" dirty="0" err="1" smtClean="0"/>
              <a:t>fr</a:t>
            </a:r>
            <a:r>
              <a:rPr lang="en-US" dirty="0" smtClean="0"/>
              <a:t> </a:t>
            </a:r>
          </a:p>
          <a:p>
            <a:endParaRPr lang="en-US" dirty="0" smtClean="0"/>
          </a:p>
          <a:p>
            <a:r>
              <a:rPr lang="en-US" dirty="0" smtClean="0"/>
              <a:t>EUPATI </a:t>
            </a:r>
            <a:r>
              <a:rPr lang="en-US" dirty="0"/>
              <a:t>toolbox is fully searchable and mobile friendly. </a:t>
            </a:r>
            <a:r>
              <a:rPr lang="en-US" dirty="0" smtClean="0"/>
              <a:t>Discover</a:t>
            </a:r>
            <a:r>
              <a:rPr lang="en-IE" dirty="0"/>
              <a:t>!</a:t>
            </a:r>
            <a:r>
              <a:rPr lang="en-IE" dirty="0" smtClean="0"/>
              <a:t> Adapt! Share! </a:t>
            </a:r>
            <a:r>
              <a:rPr lang="en-US" dirty="0" smtClean="0">
                <a:hlinkClick r:id="rId5"/>
              </a:rPr>
              <a:t>www.eupati.eu/de</a:t>
            </a:r>
            <a:endParaRPr lang="en-US" dirty="0" smtClean="0"/>
          </a:p>
          <a:p>
            <a:endParaRPr lang="en-US" dirty="0" smtClean="0"/>
          </a:p>
          <a:p>
            <a:r>
              <a:rPr lang="en-US" dirty="0" smtClean="0"/>
              <a:t>#</a:t>
            </a:r>
            <a:r>
              <a:rPr lang="en-US" dirty="0"/>
              <a:t>EUPATI toolbox: </a:t>
            </a:r>
            <a:r>
              <a:rPr lang="de-DE" dirty="0"/>
              <a:t>83 </a:t>
            </a:r>
            <a:r>
              <a:rPr lang="de-DE" dirty="0" err="1"/>
              <a:t>topics</a:t>
            </a:r>
            <a:r>
              <a:rPr lang="de-DE" dirty="0"/>
              <a:t> </a:t>
            </a:r>
            <a:r>
              <a:rPr lang="de-DE" dirty="0" err="1"/>
              <a:t>within</a:t>
            </a:r>
            <a:r>
              <a:rPr lang="de-DE" dirty="0"/>
              <a:t> 16 </a:t>
            </a:r>
            <a:r>
              <a:rPr lang="de-DE" dirty="0" err="1"/>
              <a:t>medicine</a:t>
            </a:r>
            <a:r>
              <a:rPr lang="de-DE" dirty="0"/>
              <a:t> </a:t>
            </a:r>
            <a:r>
              <a:rPr lang="de-DE" dirty="0" err="1" smtClean="0"/>
              <a:t>research</a:t>
            </a:r>
            <a:r>
              <a:rPr lang="de-DE" dirty="0" smtClean="0"/>
              <a:t> </a:t>
            </a:r>
            <a:r>
              <a:rPr lang="de-DE" dirty="0" err="1"/>
              <a:t>categories</a:t>
            </a:r>
            <a:r>
              <a:rPr lang="de-DE" dirty="0"/>
              <a:t>. </a:t>
            </a:r>
            <a:r>
              <a:rPr lang="en-US" dirty="0"/>
              <a:t>Discover! Adapt! Share! </a:t>
            </a:r>
            <a:r>
              <a:rPr lang="en-US" u="sng" dirty="0">
                <a:hlinkClick r:id="rId4"/>
              </a:rPr>
              <a:t>www.eupati.eu</a:t>
            </a:r>
            <a:r>
              <a:rPr lang="en-US" dirty="0"/>
              <a:t> </a:t>
            </a:r>
            <a:endParaRPr lang="en-US" dirty="0" smtClean="0"/>
          </a:p>
          <a:p>
            <a:endParaRPr lang="en-US" dirty="0"/>
          </a:p>
          <a:p>
            <a:r>
              <a:rPr lang="en-US" dirty="0" smtClean="0"/>
              <a:t>Promo video as of 22 January</a:t>
            </a:r>
          </a:p>
          <a:p>
            <a:endParaRPr lang="en-US" dirty="0" smtClean="0"/>
          </a:p>
          <a:p>
            <a:r>
              <a:rPr lang="en-US" dirty="0"/>
              <a:t>Looking for a glossary of terms used in medicines development?  Coming soon the #EUPATI toolbox </a:t>
            </a:r>
          </a:p>
        </p:txBody>
      </p:sp>
    </p:spTree>
    <p:extLst>
      <p:ext uri="{BB962C8B-B14F-4D97-AF65-F5344CB8AC3E}">
        <p14:creationId xmlns:p14="http://schemas.microsoft.com/office/powerpoint/2010/main" val="303637598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t>
            </a:r>
            <a:endParaRPr lang="en-US" dirty="0"/>
          </a:p>
        </p:txBody>
      </p:sp>
      <p:pic>
        <p:nvPicPr>
          <p:cNvPr id="4" name="Content Placeholder 3" descr="Postcard 6_English.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7835" t="-1916" r="-13725" b="100000"/>
          <a:stretch/>
        </p:blipFill>
        <p:spPr>
          <a:xfrm>
            <a:off x="323529" y="1472366"/>
            <a:ext cx="8475984" cy="84428"/>
          </a:xfrm>
        </p:spPr>
      </p:pic>
      <p:pic>
        <p:nvPicPr>
          <p:cNvPr id="6" name="Picture 5"/>
          <p:cNvPicPr>
            <a:picLocks noChangeAspect="1"/>
          </p:cNvPicPr>
          <p:nvPr/>
        </p:nvPicPr>
        <p:blipFill>
          <a:blip r:embed="rId4"/>
          <a:stretch>
            <a:fillRect/>
          </a:stretch>
        </p:blipFill>
        <p:spPr>
          <a:xfrm>
            <a:off x="3203847" y="1514580"/>
            <a:ext cx="5904657" cy="4260436"/>
          </a:xfrm>
          <a:prstGeom prst="rect">
            <a:avLst/>
          </a:prstGeom>
        </p:spPr>
      </p:pic>
      <p:pic>
        <p:nvPicPr>
          <p:cNvPr id="7" name="Picture 6"/>
          <p:cNvPicPr>
            <a:picLocks noChangeAspect="1"/>
          </p:cNvPicPr>
          <p:nvPr/>
        </p:nvPicPr>
        <p:blipFill>
          <a:blip r:embed="rId5"/>
          <a:stretch>
            <a:fillRect/>
          </a:stretch>
        </p:blipFill>
        <p:spPr>
          <a:xfrm>
            <a:off x="1574614" y="4568301"/>
            <a:ext cx="3285418" cy="2087610"/>
          </a:xfrm>
          <a:prstGeom prst="rect">
            <a:avLst/>
          </a:prstGeom>
        </p:spPr>
      </p:pic>
      <p:pic>
        <p:nvPicPr>
          <p:cNvPr id="8" name="Picture 7"/>
          <p:cNvPicPr>
            <a:picLocks noChangeAspect="1"/>
          </p:cNvPicPr>
          <p:nvPr/>
        </p:nvPicPr>
        <p:blipFill>
          <a:blip r:embed="rId6"/>
          <a:stretch>
            <a:fillRect/>
          </a:stretch>
        </p:blipFill>
        <p:spPr>
          <a:xfrm>
            <a:off x="5148064" y="388727"/>
            <a:ext cx="2556629" cy="1664472"/>
          </a:xfrm>
          <a:prstGeom prst="rect">
            <a:avLst/>
          </a:prstGeom>
        </p:spPr>
      </p:pic>
      <p:pic>
        <p:nvPicPr>
          <p:cNvPr id="9" name="Picture 8"/>
          <p:cNvPicPr>
            <a:picLocks noChangeAspect="1"/>
          </p:cNvPicPr>
          <p:nvPr/>
        </p:nvPicPr>
        <p:blipFill>
          <a:blip r:embed="rId7"/>
          <a:stretch>
            <a:fillRect/>
          </a:stretch>
        </p:blipFill>
        <p:spPr>
          <a:xfrm>
            <a:off x="140275" y="371442"/>
            <a:ext cx="3718833" cy="2163182"/>
          </a:xfrm>
          <a:prstGeom prst="rect">
            <a:avLst/>
          </a:prstGeom>
        </p:spPr>
      </p:pic>
      <p:pic>
        <p:nvPicPr>
          <p:cNvPr id="10" name="Picture 9"/>
          <p:cNvPicPr>
            <a:picLocks noChangeAspect="1"/>
          </p:cNvPicPr>
          <p:nvPr/>
        </p:nvPicPr>
        <p:blipFill>
          <a:blip r:embed="rId8"/>
          <a:stretch>
            <a:fillRect/>
          </a:stretch>
        </p:blipFill>
        <p:spPr>
          <a:xfrm>
            <a:off x="53752" y="2750618"/>
            <a:ext cx="3150095" cy="1927793"/>
          </a:xfrm>
          <a:prstGeom prst="rect">
            <a:avLst/>
          </a:prstGeom>
        </p:spPr>
      </p:pic>
      <p:pic>
        <p:nvPicPr>
          <p:cNvPr id="11" name="Picture 10"/>
          <p:cNvPicPr>
            <a:picLocks noChangeAspect="1"/>
          </p:cNvPicPr>
          <p:nvPr/>
        </p:nvPicPr>
        <p:blipFill>
          <a:blip r:embed="rId9"/>
          <a:stretch>
            <a:fillRect/>
          </a:stretch>
        </p:blipFill>
        <p:spPr>
          <a:xfrm>
            <a:off x="5292080" y="4907397"/>
            <a:ext cx="3217323" cy="1819665"/>
          </a:xfrm>
          <a:prstGeom prst="rect">
            <a:avLst/>
          </a:prstGeom>
        </p:spPr>
      </p:pic>
    </p:spTree>
    <p:extLst>
      <p:ext uri="{BB962C8B-B14F-4D97-AF65-F5344CB8AC3E}">
        <p14:creationId xmlns:p14="http://schemas.microsoft.com/office/powerpoint/2010/main" val="12154948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Getting started</a:t>
            </a:r>
            <a:endParaRPr lang="en-US" dirty="0"/>
          </a:p>
        </p:txBody>
      </p:sp>
      <p:sp>
        <p:nvSpPr>
          <p:cNvPr id="3" name="Content Placeholder 2"/>
          <p:cNvSpPr>
            <a:spLocks noGrp="1"/>
          </p:cNvSpPr>
          <p:nvPr>
            <p:ph idx="1"/>
          </p:nvPr>
        </p:nvSpPr>
        <p:spPr>
          <a:xfrm>
            <a:off x="323528" y="1484784"/>
            <a:ext cx="8475984" cy="5511765"/>
          </a:xfrm>
        </p:spPr>
        <p:txBody>
          <a:bodyPr/>
          <a:lstStyle/>
          <a:p>
            <a:r>
              <a:rPr lang="en-IE" dirty="0"/>
              <a:t>Communications </a:t>
            </a:r>
            <a:r>
              <a:rPr lang="en-IE" dirty="0" smtClean="0"/>
              <a:t>budget</a:t>
            </a:r>
          </a:p>
          <a:p>
            <a:endParaRPr lang="en-IE" dirty="0"/>
          </a:p>
          <a:p>
            <a:pPr lvl="1"/>
            <a:r>
              <a:rPr lang="en-IE" dirty="0" smtClean="0"/>
              <a:t>Have you started to implement it? What </a:t>
            </a:r>
            <a:r>
              <a:rPr lang="en-IE" dirty="0"/>
              <a:t>do you think you might need</a:t>
            </a:r>
            <a:r>
              <a:rPr lang="en-IE" dirty="0" smtClean="0"/>
              <a:t>? </a:t>
            </a:r>
          </a:p>
          <a:p>
            <a:endParaRPr lang="en-IE" dirty="0"/>
          </a:p>
          <a:p>
            <a:r>
              <a:rPr lang="de-DE" dirty="0"/>
              <a:t>Report </a:t>
            </a:r>
            <a:r>
              <a:rPr lang="de-DE" dirty="0" err="1"/>
              <a:t>and</a:t>
            </a:r>
            <a:r>
              <a:rPr lang="de-DE" dirty="0"/>
              <a:t> </a:t>
            </a:r>
            <a:r>
              <a:rPr lang="de-DE" dirty="0" err="1"/>
              <a:t>feedback</a:t>
            </a:r>
            <a:r>
              <a:rPr lang="de-DE" dirty="0"/>
              <a:t> on </a:t>
            </a:r>
            <a:r>
              <a:rPr lang="de-DE" dirty="0" err="1"/>
              <a:t>how</a:t>
            </a:r>
            <a:r>
              <a:rPr lang="de-DE" dirty="0"/>
              <a:t> </a:t>
            </a:r>
            <a:r>
              <a:rPr lang="de-DE" dirty="0" err="1"/>
              <a:t>the</a:t>
            </a:r>
            <a:r>
              <a:rPr lang="de-DE" dirty="0"/>
              <a:t> </a:t>
            </a:r>
            <a:r>
              <a:rPr lang="de-DE" dirty="0" err="1"/>
              <a:t>toolbox</a:t>
            </a:r>
            <a:r>
              <a:rPr lang="de-DE" dirty="0"/>
              <a:t> </a:t>
            </a:r>
            <a:r>
              <a:rPr lang="de-DE" dirty="0" err="1"/>
              <a:t>is</a:t>
            </a:r>
            <a:r>
              <a:rPr lang="de-DE" dirty="0"/>
              <a:t> </a:t>
            </a:r>
            <a:r>
              <a:rPr lang="de-DE" dirty="0" err="1"/>
              <a:t>being</a:t>
            </a:r>
            <a:r>
              <a:rPr lang="de-DE" dirty="0"/>
              <a:t> </a:t>
            </a:r>
            <a:r>
              <a:rPr lang="de-DE" dirty="0" err="1"/>
              <a:t>used</a:t>
            </a:r>
            <a:r>
              <a:rPr lang="de-DE" dirty="0"/>
              <a:t>, </a:t>
            </a:r>
            <a:r>
              <a:rPr lang="de-DE" dirty="0" err="1"/>
              <a:t>ie</a:t>
            </a:r>
            <a:r>
              <a:rPr lang="de-DE" dirty="0" smtClean="0"/>
              <a:t>,</a:t>
            </a:r>
          </a:p>
          <a:p>
            <a:pPr lvl="1"/>
            <a:r>
              <a:rPr lang="de-DE" dirty="0" err="1" smtClean="0"/>
              <a:t>forum</a:t>
            </a:r>
            <a:r>
              <a:rPr lang="de-DE" dirty="0" smtClean="0"/>
              <a:t> </a:t>
            </a:r>
            <a:r>
              <a:rPr lang="de-DE" dirty="0" err="1"/>
              <a:t>to</a:t>
            </a:r>
            <a:r>
              <a:rPr lang="de-DE" dirty="0"/>
              <a:t> </a:t>
            </a:r>
            <a:r>
              <a:rPr lang="de-DE" dirty="0" err="1"/>
              <a:t>share</a:t>
            </a:r>
            <a:r>
              <a:rPr lang="de-DE" dirty="0"/>
              <a:t> </a:t>
            </a:r>
            <a:r>
              <a:rPr lang="de-DE" dirty="0" err="1"/>
              <a:t>how</a:t>
            </a:r>
            <a:r>
              <a:rPr lang="de-DE" dirty="0"/>
              <a:t> </a:t>
            </a:r>
            <a:r>
              <a:rPr lang="de-DE" dirty="0" err="1"/>
              <a:t>tools</a:t>
            </a:r>
            <a:r>
              <a:rPr lang="de-DE" dirty="0"/>
              <a:t> </a:t>
            </a:r>
            <a:r>
              <a:rPr lang="de-DE" dirty="0" err="1"/>
              <a:t>have</a:t>
            </a:r>
            <a:r>
              <a:rPr lang="de-DE" dirty="0"/>
              <a:t> </a:t>
            </a:r>
            <a:r>
              <a:rPr lang="de-DE" dirty="0" err="1"/>
              <a:t>been</a:t>
            </a:r>
            <a:r>
              <a:rPr lang="de-DE" dirty="0"/>
              <a:t> </a:t>
            </a:r>
            <a:r>
              <a:rPr lang="de-DE" dirty="0" err="1" smtClean="0"/>
              <a:t>adapted</a:t>
            </a:r>
            <a:r>
              <a:rPr lang="de-DE" dirty="0" smtClean="0"/>
              <a:t> </a:t>
            </a:r>
          </a:p>
          <a:p>
            <a:pPr lvl="1"/>
            <a:r>
              <a:rPr lang="de-DE" dirty="0" err="1" smtClean="0"/>
              <a:t>patient</a:t>
            </a:r>
            <a:r>
              <a:rPr lang="de-DE" dirty="0" smtClean="0"/>
              <a:t> </a:t>
            </a:r>
            <a:r>
              <a:rPr lang="de-DE" dirty="0" err="1"/>
              <a:t>advocate</a:t>
            </a:r>
            <a:r>
              <a:rPr lang="de-DE" dirty="0"/>
              <a:t> </a:t>
            </a:r>
            <a:r>
              <a:rPr lang="de-DE" dirty="0" err="1"/>
              <a:t>of</a:t>
            </a:r>
            <a:r>
              <a:rPr lang="de-DE" dirty="0"/>
              <a:t> </a:t>
            </a:r>
            <a:r>
              <a:rPr lang="de-DE" dirty="0" err="1"/>
              <a:t>the</a:t>
            </a:r>
            <a:r>
              <a:rPr lang="de-DE" dirty="0"/>
              <a:t> </a:t>
            </a:r>
            <a:r>
              <a:rPr lang="de-DE" dirty="0" err="1"/>
              <a:t>year</a:t>
            </a:r>
            <a:r>
              <a:rPr lang="de-DE" dirty="0"/>
              <a:t> </a:t>
            </a:r>
            <a:r>
              <a:rPr lang="de-DE" dirty="0" err="1" smtClean="0"/>
              <a:t>competition</a:t>
            </a:r>
            <a:r>
              <a:rPr lang="de-DE" dirty="0"/>
              <a:t> </a:t>
            </a:r>
            <a:r>
              <a:rPr lang="de-DE" dirty="0" smtClean="0"/>
              <a:t>(</a:t>
            </a:r>
            <a:r>
              <a:rPr lang="de-DE" dirty="0" err="1" smtClean="0"/>
              <a:t>adv</a:t>
            </a:r>
            <a:r>
              <a:rPr lang="de-DE" dirty="0" smtClean="0"/>
              <a:t> </a:t>
            </a:r>
            <a:r>
              <a:rPr lang="de-DE" dirty="0" err="1" smtClean="0"/>
              <a:t>of</a:t>
            </a:r>
            <a:r>
              <a:rPr lang="de-DE" dirty="0" smtClean="0"/>
              <a:t> </a:t>
            </a:r>
            <a:r>
              <a:rPr lang="de-DE" dirty="0" err="1" smtClean="0"/>
              <a:t>the</a:t>
            </a:r>
            <a:r>
              <a:rPr lang="de-DE" dirty="0" smtClean="0"/>
              <a:t> </a:t>
            </a:r>
            <a:r>
              <a:rPr lang="de-DE" dirty="0" err="1" smtClean="0"/>
              <a:t>month</a:t>
            </a:r>
            <a:r>
              <a:rPr lang="de-DE" dirty="0" smtClean="0"/>
              <a:t>?)  </a:t>
            </a:r>
          </a:p>
          <a:p>
            <a:pPr lvl="1"/>
            <a:endParaRPr lang="de-DE" dirty="0"/>
          </a:p>
          <a:p>
            <a:pPr lvl="1"/>
            <a:r>
              <a:rPr lang="de-DE" dirty="0" smtClean="0"/>
              <a:t>web </a:t>
            </a:r>
            <a:r>
              <a:rPr lang="de-DE" dirty="0" err="1"/>
              <a:t>analytics</a:t>
            </a:r>
            <a:r>
              <a:rPr lang="de-DE" dirty="0"/>
              <a:t> </a:t>
            </a:r>
            <a:r>
              <a:rPr lang="de-DE" dirty="0" err="1"/>
              <a:t>and</a:t>
            </a:r>
            <a:r>
              <a:rPr lang="de-DE" dirty="0"/>
              <a:t> </a:t>
            </a:r>
            <a:r>
              <a:rPr lang="de-DE" dirty="0" err="1"/>
              <a:t>exit</a:t>
            </a:r>
            <a:r>
              <a:rPr lang="de-DE" dirty="0"/>
              <a:t> </a:t>
            </a:r>
            <a:r>
              <a:rPr lang="de-DE" dirty="0" err="1"/>
              <a:t>survey</a:t>
            </a:r>
            <a:r>
              <a:rPr lang="de-DE" dirty="0"/>
              <a:t> </a:t>
            </a:r>
            <a:r>
              <a:rPr lang="de-DE" dirty="0" err="1"/>
              <a:t>responses</a:t>
            </a:r>
            <a:r>
              <a:rPr lang="de-DE" dirty="0"/>
              <a:t> </a:t>
            </a:r>
            <a:r>
              <a:rPr lang="de-DE" dirty="0" err="1" smtClean="0"/>
              <a:t>can</a:t>
            </a:r>
            <a:r>
              <a:rPr lang="de-DE" dirty="0" smtClean="0"/>
              <a:t> </a:t>
            </a:r>
            <a:r>
              <a:rPr lang="de-DE" dirty="0" err="1" smtClean="0"/>
              <a:t>help</a:t>
            </a:r>
            <a:r>
              <a:rPr lang="de-DE" dirty="0" smtClean="0"/>
              <a:t> </a:t>
            </a:r>
            <a:r>
              <a:rPr lang="de-DE" dirty="0" err="1"/>
              <a:t>shape</a:t>
            </a:r>
            <a:r>
              <a:rPr lang="de-DE" dirty="0"/>
              <a:t> </a:t>
            </a:r>
            <a:r>
              <a:rPr lang="de-DE" dirty="0" err="1"/>
              <a:t>this</a:t>
            </a:r>
            <a:r>
              <a:rPr lang="de-DE" dirty="0"/>
              <a:t> </a:t>
            </a:r>
            <a:r>
              <a:rPr lang="de-DE" dirty="0" err="1"/>
              <a:t>approach</a:t>
            </a:r>
            <a:r>
              <a:rPr lang="de-DE" dirty="0"/>
              <a:t>.</a:t>
            </a:r>
            <a:r>
              <a:rPr lang="en-US" dirty="0"/>
              <a:t> </a:t>
            </a:r>
            <a:endParaRPr lang="en-US" dirty="0" smtClean="0"/>
          </a:p>
          <a:p>
            <a:pPr marL="457200" lvl="1" indent="0">
              <a:buNone/>
            </a:pPr>
            <a:endParaRPr lang="en-US" dirty="0" smtClean="0"/>
          </a:p>
          <a:p>
            <a:r>
              <a:rPr lang="en-US" dirty="0" smtClean="0"/>
              <a:t>Develop </a:t>
            </a:r>
            <a:r>
              <a:rPr lang="en-US" dirty="0"/>
              <a:t>catchy slogans and </a:t>
            </a:r>
            <a:r>
              <a:rPr lang="en-US" dirty="0" smtClean="0"/>
              <a:t>question-style </a:t>
            </a:r>
            <a:r>
              <a:rPr lang="en-US" dirty="0"/>
              <a:t>posts (such as what is your </a:t>
            </a:r>
            <a:r>
              <a:rPr lang="en-US" dirty="0" err="1"/>
              <a:t>favourite</a:t>
            </a:r>
            <a:r>
              <a:rPr lang="en-US" dirty="0"/>
              <a:t> research topic?  Which trial design is most relevant to you?  Are clinical trials last resort?) as options for social media </a:t>
            </a:r>
            <a:r>
              <a:rPr lang="en-US" dirty="0" smtClean="0"/>
              <a:t>campaign, </a:t>
            </a:r>
            <a:r>
              <a:rPr lang="en-US" dirty="0"/>
              <a:t>in partnership with trainees </a:t>
            </a:r>
            <a:endParaRPr lang="en-US" dirty="0" smtClean="0"/>
          </a:p>
          <a:p>
            <a:endParaRPr lang="en-US" dirty="0"/>
          </a:p>
          <a:p>
            <a:r>
              <a:rPr lang="en-US" dirty="0" smtClean="0"/>
              <a:t>How can we implement the above, and What else can EUPATI do?</a:t>
            </a:r>
            <a:endParaRPr lang="en-US" dirty="0"/>
          </a:p>
          <a:p>
            <a:endParaRPr lang="en-US" dirty="0"/>
          </a:p>
        </p:txBody>
      </p:sp>
    </p:spTree>
    <p:extLst>
      <p:ext uri="{BB962C8B-B14F-4D97-AF65-F5344CB8AC3E}">
        <p14:creationId xmlns:p14="http://schemas.microsoft.com/office/powerpoint/2010/main" val="260825157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5"/>
            <a:ext cx="7092968" cy="504055"/>
          </a:xfrm>
        </p:spPr>
        <p:txBody>
          <a:bodyPr/>
          <a:lstStyle/>
          <a:p>
            <a:r>
              <a:rPr lang="en-IE" dirty="0" smtClean="0"/>
              <a:t>2016 – the year of communication!</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50399" y="994462"/>
            <a:ext cx="2219357" cy="221935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453" y="4077072"/>
            <a:ext cx="2066925" cy="22098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995" y="1196752"/>
            <a:ext cx="2371725" cy="192405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5094" y="3916868"/>
            <a:ext cx="2299752" cy="2299752"/>
          </a:xfrm>
          <a:prstGeom prst="rect">
            <a:avLst/>
          </a:prstGeom>
        </p:spPr>
      </p:pic>
      <p:sp>
        <p:nvSpPr>
          <p:cNvPr id="8" name="TextBox 7"/>
          <p:cNvSpPr txBox="1"/>
          <p:nvPr/>
        </p:nvSpPr>
        <p:spPr>
          <a:xfrm>
            <a:off x="792256" y="3236473"/>
            <a:ext cx="346761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800" b="1" i="0" u="none" strike="noStrike" kern="0" cap="none" spc="0" normalizeH="0" baseline="0" noProof="0" dirty="0" smtClean="0">
                <a:ln>
                  <a:noFill/>
                </a:ln>
                <a:solidFill>
                  <a:sysClr val="windowText" lastClr="000000"/>
                </a:solidFill>
                <a:effectLst/>
                <a:uLnTx/>
                <a:uFillTx/>
              </a:rPr>
              <a:t>Daily tweets &amp; ENGAGEMENT</a:t>
            </a:r>
            <a:endParaRPr kumimoji="0" lang="en-US" sz="1800" b="1" i="0" u="none" strike="noStrike" kern="0" cap="none" spc="0" normalizeH="0" baseline="0" noProof="0" dirty="0">
              <a:ln>
                <a:noFill/>
              </a:ln>
              <a:solidFill>
                <a:sysClr val="windowText" lastClr="000000"/>
              </a:solidFill>
              <a:effectLst/>
              <a:uLnTx/>
              <a:uFillTx/>
            </a:endParaRPr>
          </a:p>
        </p:txBody>
      </p:sp>
      <p:sp>
        <p:nvSpPr>
          <p:cNvPr id="9" name="TextBox 8"/>
          <p:cNvSpPr txBox="1"/>
          <p:nvPr/>
        </p:nvSpPr>
        <p:spPr>
          <a:xfrm>
            <a:off x="1043608" y="6302362"/>
            <a:ext cx="387798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800" b="1" i="0" u="none" strike="noStrike" kern="0" cap="none" spc="0" normalizeH="0" baseline="0" noProof="0" dirty="0" smtClean="0">
                <a:ln>
                  <a:noFill/>
                </a:ln>
                <a:solidFill>
                  <a:sysClr val="windowText" lastClr="000000"/>
                </a:solidFill>
                <a:effectLst/>
                <a:uLnTx/>
                <a:uFillTx/>
              </a:rPr>
              <a:t>Bi-weekly posts &amp; ENGAGEMENT</a:t>
            </a:r>
            <a:endParaRPr kumimoji="0" lang="en-US" sz="1800" b="1" i="0" u="none" strike="noStrike" kern="0" cap="none" spc="0" normalizeH="0" baseline="0" noProof="0" dirty="0">
              <a:ln>
                <a:noFill/>
              </a:ln>
              <a:solidFill>
                <a:sysClr val="windowText" lastClr="000000"/>
              </a:solidFill>
              <a:effectLst/>
              <a:uLnTx/>
              <a:uFillTx/>
            </a:endParaRPr>
          </a:p>
        </p:txBody>
      </p:sp>
      <p:sp>
        <p:nvSpPr>
          <p:cNvPr id="10" name="TextBox 9"/>
          <p:cNvSpPr txBox="1"/>
          <p:nvPr/>
        </p:nvSpPr>
        <p:spPr>
          <a:xfrm>
            <a:off x="5076056" y="3213819"/>
            <a:ext cx="254428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800" b="1" i="0" u="none" strike="noStrike" kern="0" cap="none" spc="0" normalizeH="0" baseline="0" noProof="0" dirty="0" smtClean="0">
                <a:ln>
                  <a:noFill/>
                </a:ln>
                <a:solidFill>
                  <a:sysClr val="windowText" lastClr="000000"/>
                </a:solidFill>
                <a:effectLst/>
                <a:uLnTx/>
                <a:uFillTx/>
              </a:rPr>
              <a:t>Quarterly newsletters</a:t>
            </a:r>
            <a:endParaRPr kumimoji="0" lang="en-US" sz="1800" b="1" i="0" u="none" strike="noStrike" kern="0" cap="none" spc="0" normalizeH="0" baseline="0" noProof="0" dirty="0">
              <a:ln>
                <a:noFill/>
              </a:ln>
              <a:solidFill>
                <a:sysClr val="windowText" lastClr="000000"/>
              </a:solidFill>
              <a:effectLst/>
              <a:uLnTx/>
              <a:uFillTx/>
            </a:endParaRPr>
          </a:p>
        </p:txBody>
      </p:sp>
      <p:sp>
        <p:nvSpPr>
          <p:cNvPr id="11" name="TextBox 10"/>
          <p:cNvSpPr txBox="1"/>
          <p:nvPr/>
        </p:nvSpPr>
        <p:spPr>
          <a:xfrm>
            <a:off x="5564898" y="6126431"/>
            <a:ext cx="194155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800" b="1" i="0" u="none" strike="noStrike" kern="0" cap="none" spc="0" normalizeH="0" baseline="0" noProof="0" dirty="0" smtClean="0">
                <a:ln>
                  <a:noFill/>
                </a:ln>
                <a:solidFill>
                  <a:sysClr val="windowText" lastClr="000000"/>
                </a:solidFill>
                <a:effectLst/>
                <a:uLnTx/>
                <a:uFillTx/>
              </a:rPr>
              <a:t>Media outreach </a:t>
            </a:r>
            <a:endParaRPr kumimoji="0" lang="en-US" sz="18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2593596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852936"/>
            <a:ext cx="8496944" cy="2736304"/>
          </a:xfrm>
        </p:spPr>
        <p:txBody>
          <a:bodyPr/>
          <a:lstStyle/>
          <a:p>
            <a:r>
              <a:rPr lang="en-GB" dirty="0" smtClean="0"/>
              <a:t/>
            </a:r>
            <a:br>
              <a:rPr lang="en-GB" dirty="0" smtClean="0"/>
            </a:br>
            <a:r>
              <a:rPr lang="en-IE" sz="3800" dirty="0">
                <a:solidFill>
                  <a:srgbClr val="0070C0"/>
                </a:solidFill>
              </a:rPr>
              <a:t>EUPATI Toolbox on Medicines R&amp;D</a:t>
            </a:r>
            <a:r>
              <a:rPr lang="en-GB" sz="3600" dirty="0" smtClean="0"/>
              <a:t/>
            </a:r>
            <a:br>
              <a:rPr lang="en-GB" sz="3600" dirty="0" smtClean="0"/>
            </a:br>
            <a:r>
              <a:rPr lang="en-GB" dirty="0" smtClean="0"/>
              <a:t/>
            </a:r>
            <a:br>
              <a:rPr lang="en-GB" dirty="0" smtClean="0"/>
            </a:br>
            <a:r>
              <a:rPr lang="en-GB" dirty="0" smtClean="0"/>
              <a:t>National activities &amp; the Toolbox</a:t>
            </a:r>
            <a:br>
              <a:rPr lang="en-GB" dirty="0" smtClean="0"/>
            </a:br>
            <a:r>
              <a:rPr lang="en-GB" dirty="0" smtClean="0"/>
              <a:t/>
            </a:r>
            <a:br>
              <a:rPr lang="en-GB" dirty="0" smtClean="0"/>
            </a:br>
            <a:r>
              <a:rPr lang="en-GB" sz="2800" dirty="0" smtClean="0"/>
              <a:t/>
            </a:r>
            <a:br>
              <a:rPr lang="en-GB" sz="2800" dirty="0" smtClean="0"/>
            </a:br>
            <a:r>
              <a:rPr lang="en-IE" sz="2800" dirty="0" smtClean="0"/>
              <a:t>Laura Kavanagh, </a:t>
            </a:r>
            <a:r>
              <a:rPr lang="en-IE" sz="2800" b="0" dirty="0" smtClean="0"/>
              <a:t>EUPATI </a:t>
            </a:r>
            <a:r>
              <a:rPr lang="en-IE" sz="2800" b="0" dirty="0"/>
              <a:t>National Platforms Coordinator</a:t>
            </a:r>
            <a:endParaRPr lang="en-GB" sz="2800" b="0" dirty="0"/>
          </a:p>
        </p:txBody>
      </p:sp>
    </p:spTree>
    <p:custDataLst>
      <p:tags r:id="rId1"/>
    </p:custDataLst>
    <p:extLst>
      <p:ext uri="{BB962C8B-B14F-4D97-AF65-F5344CB8AC3E}">
        <p14:creationId xmlns:p14="http://schemas.microsoft.com/office/powerpoint/2010/main" val="243566505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476672"/>
            <a:ext cx="7272808" cy="1152128"/>
          </a:xfrm>
        </p:spPr>
        <p:txBody>
          <a:bodyPr/>
          <a:lstStyle/>
          <a:p>
            <a:r>
              <a:rPr lang="en-IE" sz="3200" dirty="0" smtClean="0">
                <a:solidFill>
                  <a:srgbClr val="0070C0"/>
                </a:solidFill>
              </a:rPr>
              <a:t>EUPATI Toolbox on Medicines R&amp;D</a:t>
            </a:r>
            <a:r>
              <a:rPr lang="en-IE" dirty="0" smtClean="0"/>
              <a:t/>
            </a:r>
            <a:br>
              <a:rPr lang="en-IE" dirty="0" smtClean="0"/>
            </a:br>
            <a:r>
              <a:rPr lang="en-IE" dirty="0" smtClean="0"/>
              <a:t/>
            </a:r>
            <a:br>
              <a:rPr lang="en-IE" dirty="0" smtClean="0"/>
            </a:br>
            <a:r>
              <a:rPr lang="en-IE" dirty="0" smtClean="0"/>
              <a:t>AGENDA</a:t>
            </a:r>
            <a:endParaRPr lang="en-IE" dirty="0"/>
          </a:p>
        </p:txBody>
      </p:sp>
      <p:sp>
        <p:nvSpPr>
          <p:cNvPr id="3" name="Content Placeholder 2"/>
          <p:cNvSpPr>
            <a:spLocks noGrp="1"/>
          </p:cNvSpPr>
          <p:nvPr>
            <p:ph idx="1"/>
          </p:nvPr>
        </p:nvSpPr>
        <p:spPr>
          <a:xfrm>
            <a:off x="539552" y="1844824"/>
            <a:ext cx="7560840" cy="4819781"/>
          </a:xfrm>
        </p:spPr>
        <p:txBody>
          <a:bodyPr/>
          <a:lstStyle/>
          <a:p>
            <a:r>
              <a:rPr lang="en-IE" sz="2400" b="1" dirty="0" smtClean="0"/>
              <a:t>Introduction to the Toolbox</a:t>
            </a:r>
          </a:p>
          <a:p>
            <a:pPr lvl="1"/>
            <a:r>
              <a:rPr lang="en-IE" sz="2000" dirty="0" smtClean="0"/>
              <a:t>Jan </a:t>
            </a:r>
            <a:r>
              <a:rPr lang="en-IE" sz="2000" dirty="0"/>
              <a:t>Geissler, EUPATI Project </a:t>
            </a:r>
            <a:r>
              <a:rPr lang="en-IE" sz="2000" dirty="0" smtClean="0"/>
              <a:t>Director</a:t>
            </a:r>
          </a:p>
          <a:p>
            <a:pPr marL="0" indent="0">
              <a:buNone/>
            </a:pPr>
            <a:endParaRPr lang="en-IE" sz="1200" dirty="0" smtClean="0"/>
          </a:p>
          <a:p>
            <a:r>
              <a:rPr lang="en-IE" sz="2400" b="1" dirty="0" smtClean="0"/>
              <a:t>Discovering the Toolbox</a:t>
            </a:r>
          </a:p>
          <a:p>
            <a:pPr lvl="1"/>
            <a:r>
              <a:rPr lang="en-IE" sz="2000" dirty="0" smtClean="0"/>
              <a:t>Matthew May, </a:t>
            </a:r>
            <a:r>
              <a:rPr lang="en-IE" sz="2000" dirty="0"/>
              <a:t>EUPATI Work Package 4 </a:t>
            </a:r>
            <a:r>
              <a:rPr lang="en-IE" sz="2000" dirty="0" smtClean="0"/>
              <a:t>Leader</a:t>
            </a:r>
            <a:endParaRPr lang="en-IE" sz="2000" dirty="0"/>
          </a:p>
          <a:p>
            <a:pPr marL="0" indent="0">
              <a:buNone/>
            </a:pPr>
            <a:endParaRPr lang="en-IE" sz="1200" dirty="0" smtClean="0"/>
          </a:p>
          <a:p>
            <a:r>
              <a:rPr lang="en-IE" sz="2400" b="1" dirty="0" smtClean="0"/>
              <a:t>Adapting and sharing the Toolbox</a:t>
            </a:r>
          </a:p>
          <a:p>
            <a:pPr lvl="1"/>
            <a:r>
              <a:rPr lang="en-IE" sz="2000" dirty="0" smtClean="0"/>
              <a:t>Kay </a:t>
            </a:r>
            <a:r>
              <a:rPr lang="en-IE" sz="2000" dirty="0"/>
              <a:t>Warner, EUPATI Work Package 4 </a:t>
            </a:r>
            <a:r>
              <a:rPr lang="en-IE" sz="2000" dirty="0" smtClean="0"/>
              <a:t>Co-Leader</a:t>
            </a:r>
          </a:p>
          <a:p>
            <a:pPr marL="0" indent="0">
              <a:buNone/>
            </a:pPr>
            <a:endParaRPr lang="en-IE" sz="1200" dirty="0" smtClean="0"/>
          </a:p>
          <a:p>
            <a:r>
              <a:rPr lang="en-IE" sz="2400" b="1" dirty="0" smtClean="0"/>
              <a:t>Communications around the Toolbox</a:t>
            </a:r>
          </a:p>
          <a:p>
            <a:pPr lvl="1"/>
            <a:r>
              <a:rPr lang="en-IE" sz="2000" dirty="0" smtClean="0"/>
              <a:t>Rob </a:t>
            </a:r>
            <a:r>
              <a:rPr lang="en-IE" sz="2000" dirty="0"/>
              <a:t>Camp, EUPATI Communications </a:t>
            </a:r>
            <a:r>
              <a:rPr lang="en-IE" sz="2000" dirty="0" smtClean="0"/>
              <a:t>Manager</a:t>
            </a:r>
          </a:p>
          <a:p>
            <a:pPr marL="0" indent="0">
              <a:buNone/>
            </a:pPr>
            <a:endParaRPr lang="en-IE" sz="1200" dirty="0" smtClean="0"/>
          </a:p>
          <a:p>
            <a:r>
              <a:rPr lang="en-IE" sz="2400" b="1" dirty="0" smtClean="0"/>
              <a:t>National activities and the Toolbox</a:t>
            </a:r>
          </a:p>
          <a:p>
            <a:pPr lvl="1"/>
            <a:r>
              <a:rPr lang="en-IE" sz="2000" dirty="0" smtClean="0"/>
              <a:t>Laura </a:t>
            </a:r>
            <a:r>
              <a:rPr lang="en-IE" sz="2000" dirty="0"/>
              <a:t>Kavanagh, EUPATI </a:t>
            </a:r>
            <a:r>
              <a:rPr lang="en-IE" sz="2000" dirty="0" smtClean="0"/>
              <a:t>National Platforms Coordinator</a:t>
            </a:r>
          </a:p>
        </p:txBody>
      </p:sp>
    </p:spTree>
    <p:extLst>
      <p:ext uri="{BB962C8B-B14F-4D97-AF65-F5344CB8AC3E}">
        <p14:creationId xmlns:p14="http://schemas.microsoft.com/office/powerpoint/2010/main" val="211204575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296" y="548680"/>
            <a:ext cx="7092968" cy="864096"/>
          </a:xfrm>
        </p:spPr>
        <p:txBody>
          <a:bodyPr/>
          <a:lstStyle/>
          <a:p>
            <a:r>
              <a:rPr lang="en-IE" dirty="0" smtClean="0"/>
              <a:t>ENP Action Plan 2016 – Discovering, Adapting &amp; Sharing the TOOLBOX </a:t>
            </a:r>
            <a:br>
              <a:rPr lang="en-IE" dirty="0" smtClean="0"/>
            </a:br>
            <a:endParaRPr lang="en-US" dirty="0">
              <a:solidFill>
                <a:srgbClr val="FF0000"/>
              </a:solidFill>
            </a:endParaRPr>
          </a:p>
        </p:txBody>
      </p:sp>
      <p:sp>
        <p:nvSpPr>
          <p:cNvPr id="3" name="Content Placeholder 2"/>
          <p:cNvSpPr>
            <a:spLocks noGrp="1"/>
          </p:cNvSpPr>
          <p:nvPr>
            <p:ph idx="1"/>
          </p:nvPr>
        </p:nvSpPr>
        <p:spPr>
          <a:xfrm>
            <a:off x="340296" y="2204864"/>
            <a:ext cx="8120136" cy="4205767"/>
          </a:xfrm>
        </p:spPr>
        <p:txBody>
          <a:bodyPr/>
          <a:lstStyle/>
          <a:p>
            <a:pPr marL="0" indent="0">
              <a:buNone/>
            </a:pPr>
            <a:r>
              <a:rPr lang="en-IE" sz="1600" b="1" dirty="0" smtClean="0"/>
              <a:t>February or March</a:t>
            </a:r>
          </a:p>
          <a:p>
            <a:r>
              <a:rPr lang="en-IE" sz="1600" b="1" dirty="0" smtClean="0">
                <a:solidFill>
                  <a:srgbClr val="0070C0"/>
                </a:solidFill>
              </a:rPr>
              <a:t>1 national webinar/event </a:t>
            </a:r>
            <a:r>
              <a:rPr lang="en-IE" sz="1600" dirty="0" smtClean="0"/>
              <a:t>to introduce the EUPATI TOOLBOX</a:t>
            </a:r>
          </a:p>
          <a:p>
            <a:pPr lvl="1"/>
            <a:r>
              <a:rPr lang="en-IE" dirty="0" smtClean="0"/>
              <a:t>General webinar to provide information - Ireland</a:t>
            </a:r>
          </a:p>
          <a:p>
            <a:pPr lvl="1"/>
            <a:r>
              <a:rPr lang="en-IE" dirty="0" smtClean="0"/>
              <a:t>EUPATI National Platform launch including Toolbox - Switzerland</a:t>
            </a:r>
          </a:p>
          <a:p>
            <a:pPr marL="457200" lvl="1" indent="0">
              <a:buNone/>
            </a:pPr>
            <a:endParaRPr lang="en-IE" sz="1000" dirty="0" smtClean="0"/>
          </a:p>
          <a:p>
            <a:pPr marL="0" indent="0">
              <a:buNone/>
            </a:pPr>
            <a:r>
              <a:rPr lang="en-IE" sz="1600" b="1" dirty="0" smtClean="0"/>
              <a:t>March - December</a:t>
            </a:r>
          </a:p>
          <a:p>
            <a:r>
              <a:rPr lang="en-IE" sz="1600" b="1" dirty="0" smtClean="0">
                <a:solidFill>
                  <a:srgbClr val="0070C0"/>
                </a:solidFill>
              </a:rPr>
              <a:t>1 national event </a:t>
            </a:r>
            <a:r>
              <a:rPr lang="en-IE" sz="1600" dirty="0" smtClean="0"/>
              <a:t>to address a topic or tools from the EUPATI TOOLBOX</a:t>
            </a:r>
          </a:p>
          <a:p>
            <a:pPr lvl="1"/>
            <a:r>
              <a:rPr lang="en-IE" dirty="0" smtClean="0"/>
              <a:t>HTA training with the National Centre for Pharmacoeconomics - Ireland</a:t>
            </a:r>
          </a:p>
          <a:p>
            <a:pPr lvl="1"/>
            <a:r>
              <a:rPr lang="en-IE" dirty="0" smtClean="0"/>
              <a:t>Patients &amp; industry meeting with Association of British Pharmaceutical Companies - UK</a:t>
            </a:r>
          </a:p>
          <a:p>
            <a:pPr lvl="1"/>
            <a:r>
              <a:rPr lang="en-IE" dirty="0" smtClean="0"/>
              <a:t>Clinical research for a non-clinical audience</a:t>
            </a:r>
          </a:p>
          <a:p>
            <a:pPr marL="457200" lvl="1" indent="0">
              <a:buNone/>
            </a:pPr>
            <a:endParaRPr lang="en-IE" sz="1000" dirty="0" smtClean="0"/>
          </a:p>
          <a:p>
            <a:pPr marL="0" indent="0">
              <a:buNone/>
            </a:pPr>
            <a:endParaRPr lang="en-IE" sz="1000" b="1" dirty="0" smtClean="0"/>
          </a:p>
          <a:p>
            <a:pPr marL="0" indent="0">
              <a:buNone/>
            </a:pPr>
            <a:r>
              <a:rPr lang="en-IE" sz="1600" b="1" dirty="0" smtClean="0"/>
              <a:t>Ongoing with support </a:t>
            </a:r>
            <a:r>
              <a:rPr lang="en-IE" sz="1600" dirty="0" smtClean="0"/>
              <a:t>from LOCAL COMMUNICATION CONSULTANT/COMPANY</a:t>
            </a:r>
          </a:p>
          <a:p>
            <a:r>
              <a:rPr lang="en-IE" sz="1600" dirty="0"/>
              <a:t>Daily </a:t>
            </a:r>
            <a:r>
              <a:rPr lang="en-IE" sz="1600" b="1" dirty="0">
                <a:solidFill>
                  <a:srgbClr val="0070C0"/>
                </a:solidFill>
              </a:rPr>
              <a:t>tweets</a:t>
            </a:r>
            <a:r>
              <a:rPr lang="en-IE" sz="1600" dirty="0"/>
              <a:t>, bi-weekly </a:t>
            </a:r>
            <a:r>
              <a:rPr lang="en-IE" sz="1600" dirty="0" err="1"/>
              <a:t>facebook</a:t>
            </a:r>
            <a:r>
              <a:rPr lang="en-IE" sz="1600" dirty="0"/>
              <a:t> </a:t>
            </a:r>
            <a:r>
              <a:rPr lang="en-IE" sz="1600" b="1" dirty="0">
                <a:solidFill>
                  <a:srgbClr val="0070C0"/>
                </a:solidFill>
              </a:rPr>
              <a:t>posts</a:t>
            </a:r>
            <a:r>
              <a:rPr lang="en-IE" sz="1600" dirty="0"/>
              <a:t>, quarterly </a:t>
            </a:r>
            <a:r>
              <a:rPr lang="en-IE" sz="1600" b="1" dirty="0">
                <a:solidFill>
                  <a:srgbClr val="0070C0"/>
                </a:solidFill>
              </a:rPr>
              <a:t>newsletters</a:t>
            </a:r>
            <a:r>
              <a:rPr lang="en-IE" sz="1600" dirty="0"/>
              <a:t>, media </a:t>
            </a:r>
            <a:r>
              <a:rPr lang="en-IE" sz="1600" b="1" dirty="0" smtClean="0">
                <a:solidFill>
                  <a:srgbClr val="0070C0"/>
                </a:solidFill>
              </a:rPr>
              <a:t>outreach</a:t>
            </a:r>
          </a:p>
          <a:p>
            <a:pPr marL="0" indent="0">
              <a:buNone/>
            </a:pPr>
            <a:endParaRPr lang="en-IE" sz="1600" dirty="0" smtClean="0"/>
          </a:p>
        </p:txBody>
      </p:sp>
      <p:sp>
        <p:nvSpPr>
          <p:cNvPr id="5" name="TextBox 4"/>
          <p:cNvSpPr txBox="1"/>
          <p:nvPr/>
        </p:nvSpPr>
        <p:spPr>
          <a:xfrm>
            <a:off x="340296" y="1624154"/>
            <a:ext cx="5990230" cy="523220"/>
          </a:xfrm>
          <a:prstGeom prst="rect">
            <a:avLst/>
          </a:prstGeom>
          <a:noFill/>
        </p:spPr>
        <p:txBody>
          <a:bodyPr wrap="none" rtlCol="0">
            <a:spAutoFit/>
          </a:bodyPr>
          <a:lstStyle/>
          <a:p>
            <a:r>
              <a:rPr lang="en-IE" sz="2800" b="1" dirty="0" smtClean="0">
                <a:solidFill>
                  <a:srgbClr val="0070C0"/>
                </a:solidFill>
              </a:rPr>
              <a:t>EACH NATIONAL PLATFORM will:</a:t>
            </a:r>
            <a:endParaRPr lang="en-US" sz="2800" b="1" dirty="0">
              <a:solidFill>
                <a:srgbClr val="0070C0"/>
              </a:solidFill>
            </a:endParaRPr>
          </a:p>
        </p:txBody>
      </p:sp>
    </p:spTree>
    <p:extLst>
      <p:ext uri="{BB962C8B-B14F-4D97-AF65-F5344CB8AC3E}">
        <p14:creationId xmlns:p14="http://schemas.microsoft.com/office/powerpoint/2010/main" val="212168893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889" y="2276872"/>
            <a:ext cx="8475984" cy="2556084"/>
          </a:xfrm>
        </p:spPr>
        <p:txBody>
          <a:bodyPr/>
          <a:lstStyle/>
          <a:p>
            <a:pPr marL="0" indent="0">
              <a:buNone/>
            </a:pPr>
            <a:r>
              <a:rPr lang="en-IE" sz="1600" b="1" dirty="0"/>
              <a:t>April to December</a:t>
            </a:r>
          </a:p>
          <a:p>
            <a:r>
              <a:rPr lang="en-IE" sz="1600" b="1" dirty="0">
                <a:solidFill>
                  <a:srgbClr val="0070C0"/>
                </a:solidFill>
              </a:rPr>
              <a:t>3-5 regional roadshows </a:t>
            </a:r>
            <a:r>
              <a:rPr lang="en-IE" sz="1600" dirty="0"/>
              <a:t>to take the “EUPATI TOOLBOX on the ROAD”</a:t>
            </a:r>
          </a:p>
          <a:p>
            <a:pPr lvl="1"/>
            <a:r>
              <a:rPr lang="en-IE" dirty="0"/>
              <a:t>Ideally take a national health partner with you, and some EUPATI fellows/trainees</a:t>
            </a:r>
          </a:p>
          <a:p>
            <a:pPr lvl="1"/>
            <a:r>
              <a:rPr lang="en-IE" dirty="0"/>
              <a:t>ENP + Irish trainees + IPPOSI CEO + Irish Clinical Trials Centre go to Galway</a:t>
            </a:r>
          </a:p>
          <a:p>
            <a:pPr lvl="1"/>
            <a:r>
              <a:rPr lang="en-IE" dirty="0"/>
              <a:t>Italy, Spain, Poland</a:t>
            </a:r>
          </a:p>
          <a:p>
            <a:pPr marL="457200" lvl="1" indent="0">
              <a:buNone/>
            </a:pPr>
            <a:endParaRPr lang="en-IE" sz="1000" dirty="0"/>
          </a:p>
          <a:p>
            <a:pPr marL="0" indent="0">
              <a:buNone/>
            </a:pPr>
            <a:r>
              <a:rPr lang="en-IE" sz="1600" b="1" dirty="0"/>
              <a:t>November+</a:t>
            </a:r>
          </a:p>
          <a:p>
            <a:r>
              <a:rPr lang="en-IE" sz="1600" b="1" dirty="0">
                <a:solidFill>
                  <a:srgbClr val="0070C0"/>
                </a:solidFill>
              </a:rPr>
              <a:t>1 national conference </a:t>
            </a:r>
            <a:r>
              <a:rPr lang="en-IE" sz="1600" dirty="0"/>
              <a:t>to discuss the future of patient </a:t>
            </a:r>
            <a:r>
              <a:rPr lang="en-IE" sz="1600" dirty="0" smtClean="0"/>
              <a:t>education/involvement</a:t>
            </a:r>
          </a:p>
          <a:p>
            <a:pPr marL="0" indent="0">
              <a:buNone/>
            </a:pPr>
            <a:endParaRPr lang="en-US" dirty="0"/>
          </a:p>
        </p:txBody>
      </p:sp>
      <p:sp>
        <p:nvSpPr>
          <p:cNvPr id="5" name="Title 4"/>
          <p:cNvSpPr txBox="1">
            <a:spLocks noGrp="1"/>
          </p:cNvSpPr>
          <p:nvPr>
            <p:ph type="title"/>
          </p:nvPr>
        </p:nvSpPr>
        <p:spPr>
          <a:xfrm>
            <a:off x="345292" y="1626338"/>
            <a:ext cx="5929828" cy="480131"/>
          </a:xfrm>
          <a:prstGeom prst="rect">
            <a:avLst/>
          </a:prstGeom>
          <a:noFill/>
        </p:spPr>
        <p:txBody>
          <a:bodyPr wrap="none" rtlCol="0">
            <a:spAutoFit/>
          </a:bodyPr>
          <a:lstStyle/>
          <a:p>
            <a:r>
              <a:rPr lang="en-IE" sz="2800" b="1" dirty="0" smtClean="0">
                <a:solidFill>
                  <a:srgbClr val="0070C0"/>
                </a:solidFill>
              </a:rPr>
              <a:t>5***** NATIONAL PLATFORM will:</a:t>
            </a:r>
            <a:endParaRPr lang="en-US" sz="2800" b="1" dirty="0">
              <a:solidFill>
                <a:srgbClr val="0070C0"/>
              </a:solidFill>
            </a:endParaRPr>
          </a:p>
        </p:txBody>
      </p:sp>
      <p:sp>
        <p:nvSpPr>
          <p:cNvPr id="7" name="TextBox 6"/>
          <p:cNvSpPr txBox="1"/>
          <p:nvPr/>
        </p:nvSpPr>
        <p:spPr>
          <a:xfrm>
            <a:off x="1547664" y="764704"/>
            <a:ext cx="184731" cy="369332"/>
          </a:xfrm>
          <a:prstGeom prst="rect">
            <a:avLst/>
          </a:prstGeom>
          <a:noFill/>
        </p:spPr>
        <p:txBody>
          <a:bodyPr wrap="none" rtlCol="0">
            <a:spAutoFit/>
          </a:bodyPr>
          <a:lstStyle/>
          <a:p>
            <a:endParaRPr lang="en-US" dirty="0"/>
          </a:p>
        </p:txBody>
      </p:sp>
      <p:sp>
        <p:nvSpPr>
          <p:cNvPr id="8" name="Title 1"/>
          <p:cNvSpPr txBox="1">
            <a:spLocks/>
          </p:cNvSpPr>
          <p:nvPr/>
        </p:nvSpPr>
        <p:spPr bwMode="auto">
          <a:xfrm>
            <a:off x="340296" y="548680"/>
            <a:ext cx="7092968"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lang="en-US" sz="2800" b="1">
                <a:solidFill>
                  <a:schemeClr val="tx1"/>
                </a:solidFill>
                <a:latin typeface="+mj-lt"/>
                <a:ea typeface="+mj-ea"/>
                <a:cs typeface="+mj-cs"/>
              </a:defRPr>
            </a:lvl1pPr>
            <a:lvl2pPr algn="l" rtl="0" eaLnBrk="1" fontAlgn="base" hangingPunct="1">
              <a:lnSpc>
                <a:spcPct val="90000"/>
              </a:lnSpc>
              <a:spcBef>
                <a:spcPct val="0"/>
              </a:spcBef>
              <a:spcAft>
                <a:spcPct val="0"/>
              </a:spcAft>
              <a:defRPr sz="3200" b="1">
                <a:solidFill>
                  <a:schemeClr val="tx1"/>
                </a:solidFill>
                <a:latin typeface="Arial" charset="0"/>
              </a:defRPr>
            </a:lvl2pPr>
            <a:lvl3pPr algn="l" rtl="0" eaLnBrk="1" fontAlgn="base" hangingPunct="1">
              <a:lnSpc>
                <a:spcPct val="90000"/>
              </a:lnSpc>
              <a:spcBef>
                <a:spcPct val="0"/>
              </a:spcBef>
              <a:spcAft>
                <a:spcPct val="0"/>
              </a:spcAft>
              <a:defRPr sz="3200" b="1">
                <a:solidFill>
                  <a:schemeClr val="tx1"/>
                </a:solidFill>
                <a:latin typeface="Arial" charset="0"/>
              </a:defRPr>
            </a:lvl3pPr>
            <a:lvl4pPr algn="l" rtl="0" eaLnBrk="1" fontAlgn="base" hangingPunct="1">
              <a:lnSpc>
                <a:spcPct val="90000"/>
              </a:lnSpc>
              <a:spcBef>
                <a:spcPct val="0"/>
              </a:spcBef>
              <a:spcAft>
                <a:spcPct val="0"/>
              </a:spcAft>
              <a:defRPr sz="3200" b="1">
                <a:solidFill>
                  <a:schemeClr val="tx1"/>
                </a:solidFill>
                <a:latin typeface="Arial" charset="0"/>
              </a:defRPr>
            </a:lvl4pPr>
            <a:lvl5pPr algn="l" rtl="0" eaLnBrk="1" fontAlgn="base" hangingPunct="1">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2"/>
                </a:solidFill>
                <a:latin typeface="Arial" charset="0"/>
              </a:defRPr>
            </a:lvl6pPr>
            <a:lvl7pPr marL="914400" algn="l" rtl="0" eaLnBrk="1" fontAlgn="base" hangingPunct="1">
              <a:lnSpc>
                <a:spcPct val="90000"/>
              </a:lnSpc>
              <a:spcBef>
                <a:spcPct val="0"/>
              </a:spcBef>
              <a:spcAft>
                <a:spcPct val="0"/>
              </a:spcAft>
              <a:defRPr sz="3200" b="1">
                <a:solidFill>
                  <a:schemeClr val="tx2"/>
                </a:solidFill>
                <a:latin typeface="Arial" charset="0"/>
              </a:defRPr>
            </a:lvl7pPr>
            <a:lvl8pPr marL="1371600" algn="l" rtl="0" eaLnBrk="1" fontAlgn="base" hangingPunct="1">
              <a:lnSpc>
                <a:spcPct val="90000"/>
              </a:lnSpc>
              <a:spcBef>
                <a:spcPct val="0"/>
              </a:spcBef>
              <a:spcAft>
                <a:spcPct val="0"/>
              </a:spcAft>
              <a:defRPr sz="3200" b="1">
                <a:solidFill>
                  <a:schemeClr val="tx2"/>
                </a:solidFill>
                <a:latin typeface="Arial" charset="0"/>
              </a:defRPr>
            </a:lvl8pPr>
            <a:lvl9pPr marL="1828800" algn="l" rtl="0" eaLnBrk="1" fontAlgn="base" hangingPunct="1">
              <a:lnSpc>
                <a:spcPct val="90000"/>
              </a:lnSpc>
              <a:spcBef>
                <a:spcPct val="0"/>
              </a:spcBef>
              <a:spcAft>
                <a:spcPct val="0"/>
              </a:spcAft>
              <a:defRPr sz="3200" b="1">
                <a:solidFill>
                  <a:schemeClr val="tx2"/>
                </a:solidFill>
                <a:latin typeface="Arial" charset="0"/>
              </a:defRPr>
            </a:lvl9pPr>
          </a:lstStyle>
          <a:p>
            <a:r>
              <a:rPr lang="en-IE" kern="0" smtClean="0"/>
              <a:t>ENP Action Plan 2016 – Discovering, Adapting &amp; Sharing the TOOLBOX </a:t>
            </a:r>
            <a:br>
              <a:rPr lang="en-IE" kern="0" smtClean="0"/>
            </a:br>
            <a:endParaRPr lang="en-IE" kern="0" dirty="0">
              <a:solidFill>
                <a:srgbClr val="FF0000"/>
              </a:solidFill>
            </a:endParaRPr>
          </a:p>
        </p:txBody>
      </p:sp>
    </p:spTree>
    <p:extLst>
      <p:ext uri="{BB962C8B-B14F-4D97-AF65-F5344CB8AC3E}">
        <p14:creationId xmlns:p14="http://schemas.microsoft.com/office/powerpoint/2010/main" val="286176620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7092968" cy="1368151"/>
          </a:xfrm>
        </p:spPr>
        <p:txBody>
          <a:bodyPr/>
          <a:lstStyle/>
          <a:p>
            <a:r>
              <a:rPr lang="en-IE" dirty="0" smtClean="0"/>
              <a:t>Ongoing communication – </a:t>
            </a:r>
            <a:r>
              <a:rPr lang="en-IE" dirty="0" smtClean="0">
                <a:solidFill>
                  <a:srgbClr val="0070C0"/>
                </a:solidFill>
              </a:rPr>
              <a:t>Local communication consultant, EUPATI fellows/trainees &amp; ENP members</a:t>
            </a:r>
            <a:endParaRPr lang="en-US" dirty="0">
              <a:solidFill>
                <a:srgbClr val="0070C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23420" y="3205499"/>
            <a:ext cx="1229100" cy="12291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651" y="5108678"/>
            <a:ext cx="1048849" cy="11213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235" y="3439701"/>
            <a:ext cx="1284832" cy="104231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9651" y="5333264"/>
            <a:ext cx="1263618" cy="1263618"/>
          </a:xfrm>
          <a:prstGeom prst="rect">
            <a:avLst/>
          </a:prstGeom>
        </p:spPr>
      </p:pic>
      <p:sp>
        <p:nvSpPr>
          <p:cNvPr id="8" name="TextBox 7"/>
          <p:cNvSpPr txBox="1"/>
          <p:nvPr/>
        </p:nvSpPr>
        <p:spPr>
          <a:xfrm>
            <a:off x="1802747" y="4402306"/>
            <a:ext cx="1518364" cy="369332"/>
          </a:xfrm>
          <a:prstGeom prst="rect">
            <a:avLst/>
          </a:prstGeom>
          <a:noFill/>
        </p:spPr>
        <p:txBody>
          <a:bodyPr wrap="none" rtlCol="0">
            <a:spAutoFit/>
          </a:bodyPr>
          <a:lstStyle/>
          <a:p>
            <a:r>
              <a:rPr lang="en-IE" b="1" dirty="0" smtClean="0"/>
              <a:t>Daily tweets</a:t>
            </a:r>
            <a:endParaRPr lang="en-US" b="1" dirty="0"/>
          </a:p>
        </p:txBody>
      </p:sp>
      <p:sp>
        <p:nvSpPr>
          <p:cNvPr id="9" name="TextBox 8"/>
          <p:cNvSpPr txBox="1"/>
          <p:nvPr/>
        </p:nvSpPr>
        <p:spPr>
          <a:xfrm>
            <a:off x="2101960" y="6181527"/>
            <a:ext cx="1928733" cy="369332"/>
          </a:xfrm>
          <a:prstGeom prst="rect">
            <a:avLst/>
          </a:prstGeom>
          <a:noFill/>
        </p:spPr>
        <p:txBody>
          <a:bodyPr wrap="none" rtlCol="0">
            <a:spAutoFit/>
          </a:bodyPr>
          <a:lstStyle/>
          <a:p>
            <a:r>
              <a:rPr lang="en-IE" b="1" dirty="0" smtClean="0"/>
              <a:t>Bi-weekly posts</a:t>
            </a:r>
            <a:endParaRPr lang="en-US" b="1" dirty="0"/>
          </a:p>
        </p:txBody>
      </p:sp>
      <p:sp>
        <p:nvSpPr>
          <p:cNvPr id="10" name="TextBox 9"/>
          <p:cNvSpPr txBox="1"/>
          <p:nvPr/>
        </p:nvSpPr>
        <p:spPr>
          <a:xfrm>
            <a:off x="5892860" y="4537509"/>
            <a:ext cx="2544286" cy="369332"/>
          </a:xfrm>
          <a:prstGeom prst="rect">
            <a:avLst/>
          </a:prstGeom>
          <a:noFill/>
        </p:spPr>
        <p:txBody>
          <a:bodyPr wrap="none" rtlCol="0">
            <a:spAutoFit/>
          </a:bodyPr>
          <a:lstStyle/>
          <a:p>
            <a:r>
              <a:rPr lang="en-IE" b="1" dirty="0" smtClean="0"/>
              <a:t>Quarterly newsletters</a:t>
            </a:r>
            <a:endParaRPr lang="en-US" b="1" dirty="0"/>
          </a:p>
        </p:txBody>
      </p:sp>
      <p:sp>
        <p:nvSpPr>
          <p:cNvPr id="11" name="TextBox 10"/>
          <p:cNvSpPr txBox="1"/>
          <p:nvPr/>
        </p:nvSpPr>
        <p:spPr>
          <a:xfrm>
            <a:off x="6602263" y="6412216"/>
            <a:ext cx="1941557" cy="369332"/>
          </a:xfrm>
          <a:prstGeom prst="rect">
            <a:avLst/>
          </a:prstGeom>
          <a:noFill/>
        </p:spPr>
        <p:txBody>
          <a:bodyPr wrap="none" rtlCol="0">
            <a:spAutoFit/>
          </a:bodyPr>
          <a:lstStyle/>
          <a:p>
            <a:r>
              <a:rPr lang="en-IE" b="1" dirty="0" smtClean="0"/>
              <a:t>Media outreach </a:t>
            </a:r>
            <a:endParaRPr lang="en-US" b="1" dirty="0"/>
          </a:p>
        </p:txBody>
      </p:sp>
      <p:sp>
        <p:nvSpPr>
          <p:cNvPr id="3" name="TextBox 2"/>
          <p:cNvSpPr txBox="1"/>
          <p:nvPr/>
        </p:nvSpPr>
        <p:spPr>
          <a:xfrm>
            <a:off x="734988" y="1870999"/>
            <a:ext cx="7776864" cy="1200329"/>
          </a:xfrm>
          <a:prstGeom prst="rect">
            <a:avLst/>
          </a:prstGeom>
          <a:noFill/>
        </p:spPr>
        <p:txBody>
          <a:bodyPr wrap="square" rtlCol="0">
            <a:spAutoFit/>
          </a:bodyPr>
          <a:lstStyle/>
          <a:p>
            <a:pPr algn="just"/>
            <a:r>
              <a:rPr lang="en-IE" b="1" dirty="0" smtClean="0"/>
              <a:t>We </a:t>
            </a:r>
            <a:r>
              <a:rPr lang="en-IE" b="1" dirty="0" smtClean="0">
                <a:solidFill>
                  <a:srgbClr val="FF0000"/>
                </a:solidFill>
              </a:rPr>
              <a:t>ALL</a:t>
            </a:r>
            <a:r>
              <a:rPr lang="en-IE" b="1" dirty="0" smtClean="0"/>
              <a:t> need to join the online conversation to make sure that we engage our followers as much as possible! That way we get a </a:t>
            </a:r>
            <a:r>
              <a:rPr lang="en-IE" b="1" dirty="0" smtClean="0">
                <a:solidFill>
                  <a:srgbClr val="FF0000"/>
                </a:solidFill>
              </a:rPr>
              <a:t>debate</a:t>
            </a:r>
            <a:r>
              <a:rPr lang="en-IE" b="1" dirty="0" smtClean="0"/>
              <a:t> going, which hopefully promotes new ideas and ultimately change. If we only receive information, we tend to limit what happens.</a:t>
            </a:r>
            <a:endParaRPr lang="en-US" b="1" dirty="0"/>
          </a:p>
        </p:txBody>
      </p:sp>
      <p:sp>
        <p:nvSpPr>
          <p:cNvPr id="12" name="TextBox 11"/>
          <p:cNvSpPr txBox="1"/>
          <p:nvPr/>
        </p:nvSpPr>
        <p:spPr>
          <a:xfrm>
            <a:off x="1763689" y="3234270"/>
            <a:ext cx="2376263" cy="1200329"/>
          </a:xfrm>
          <a:prstGeom prst="rect">
            <a:avLst/>
          </a:prstGeom>
          <a:noFill/>
        </p:spPr>
        <p:txBody>
          <a:bodyPr wrap="square" rtlCol="0">
            <a:spAutoFit/>
          </a:bodyPr>
          <a:lstStyle/>
          <a:p>
            <a:pPr algn="just"/>
            <a:r>
              <a:rPr lang="en-IE" dirty="0" smtClean="0">
                <a:solidFill>
                  <a:srgbClr val="FF0000"/>
                </a:solidFill>
              </a:rPr>
              <a:t>When you tweet remember to include @EUPATI_UK or @EUPATI_IT </a:t>
            </a:r>
            <a:r>
              <a:rPr lang="en-IE" dirty="0" err="1" smtClean="0">
                <a:solidFill>
                  <a:srgbClr val="FF0000"/>
                </a:solidFill>
              </a:rPr>
              <a:t>etc</a:t>
            </a:r>
            <a:endParaRPr lang="en-US" dirty="0">
              <a:solidFill>
                <a:srgbClr val="FF0000"/>
              </a:solidFill>
            </a:endParaRPr>
          </a:p>
        </p:txBody>
      </p:sp>
      <p:sp>
        <p:nvSpPr>
          <p:cNvPr id="13" name="TextBox 12"/>
          <p:cNvSpPr txBox="1"/>
          <p:nvPr/>
        </p:nvSpPr>
        <p:spPr>
          <a:xfrm>
            <a:off x="2101960" y="5034220"/>
            <a:ext cx="2974096" cy="1200329"/>
          </a:xfrm>
          <a:prstGeom prst="rect">
            <a:avLst/>
          </a:prstGeom>
          <a:noFill/>
        </p:spPr>
        <p:txBody>
          <a:bodyPr wrap="square" rtlCol="0">
            <a:spAutoFit/>
          </a:bodyPr>
          <a:lstStyle/>
          <a:p>
            <a:pPr algn="just"/>
            <a:r>
              <a:rPr lang="en-IE" dirty="0" smtClean="0">
                <a:solidFill>
                  <a:srgbClr val="FF0000"/>
                </a:solidFill>
              </a:rPr>
              <a:t>Ask me to make you an editor on the page, you can then post as the page rather than as a visitor!</a:t>
            </a:r>
            <a:endParaRPr lang="en-US" dirty="0">
              <a:solidFill>
                <a:srgbClr val="FF0000"/>
              </a:solidFill>
            </a:endParaRPr>
          </a:p>
        </p:txBody>
      </p:sp>
      <p:sp>
        <p:nvSpPr>
          <p:cNvPr id="14" name="TextBox 13"/>
          <p:cNvSpPr txBox="1"/>
          <p:nvPr/>
        </p:nvSpPr>
        <p:spPr>
          <a:xfrm>
            <a:off x="5892860" y="3187505"/>
            <a:ext cx="2448272" cy="1477328"/>
          </a:xfrm>
          <a:prstGeom prst="rect">
            <a:avLst/>
          </a:prstGeom>
          <a:noFill/>
        </p:spPr>
        <p:txBody>
          <a:bodyPr wrap="square" rtlCol="0">
            <a:spAutoFit/>
          </a:bodyPr>
          <a:lstStyle/>
          <a:p>
            <a:pPr algn="just"/>
            <a:r>
              <a:rPr lang="en-IE" dirty="0" smtClean="0">
                <a:solidFill>
                  <a:srgbClr val="FF0000"/>
                </a:solidFill>
              </a:rPr>
              <a:t>We should have local language newsletters, anyone can write an article, so if you’re feeling creative…..</a:t>
            </a:r>
            <a:endParaRPr lang="en-US" dirty="0">
              <a:solidFill>
                <a:srgbClr val="FF0000"/>
              </a:solidFill>
            </a:endParaRPr>
          </a:p>
        </p:txBody>
      </p:sp>
      <p:sp>
        <p:nvSpPr>
          <p:cNvPr id="15" name="TextBox 14"/>
          <p:cNvSpPr txBox="1"/>
          <p:nvPr/>
        </p:nvSpPr>
        <p:spPr>
          <a:xfrm>
            <a:off x="6546363" y="5034220"/>
            <a:ext cx="2523207" cy="1477328"/>
          </a:xfrm>
          <a:prstGeom prst="rect">
            <a:avLst/>
          </a:prstGeom>
          <a:noFill/>
        </p:spPr>
        <p:txBody>
          <a:bodyPr wrap="square" rtlCol="0">
            <a:spAutoFit/>
          </a:bodyPr>
          <a:lstStyle/>
          <a:p>
            <a:pPr algn="just"/>
            <a:r>
              <a:rPr lang="en-IE" dirty="0" smtClean="0">
                <a:solidFill>
                  <a:srgbClr val="FF0000"/>
                </a:solidFill>
              </a:rPr>
              <a:t>We should all use our media contacts to spread the word. We should also think about how to outreach.</a:t>
            </a:r>
            <a:endParaRPr lang="en-US" dirty="0">
              <a:solidFill>
                <a:srgbClr val="FF0000"/>
              </a:solidFill>
            </a:endParaRPr>
          </a:p>
        </p:txBody>
      </p:sp>
    </p:spTree>
    <p:extLst>
      <p:ext uri="{BB962C8B-B14F-4D97-AF65-F5344CB8AC3E}">
        <p14:creationId xmlns:p14="http://schemas.microsoft.com/office/powerpoint/2010/main" val="238439364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67544" y="3717032"/>
            <a:ext cx="8280920" cy="1152128"/>
          </a:xfrm>
        </p:spPr>
        <p:txBody>
          <a:bodyPr/>
          <a:lstStyle/>
          <a:p>
            <a:r>
              <a:rPr lang="en-IE" dirty="0" smtClean="0"/>
              <a:t>QUESTIONS &amp; ANSWERS</a:t>
            </a:r>
            <a:br>
              <a:rPr lang="en-IE" dirty="0" smtClean="0"/>
            </a:br>
            <a:r>
              <a:rPr lang="en-IE" dirty="0" smtClean="0"/>
              <a:t>Please</a:t>
            </a:r>
            <a:r>
              <a:rPr lang="en-IE" dirty="0" smtClean="0">
                <a:solidFill>
                  <a:srgbClr val="0070C0"/>
                </a:solidFill>
              </a:rPr>
              <a:t> ‘raise your hand’. </a:t>
            </a:r>
            <a:r>
              <a:rPr lang="en-IE" dirty="0" smtClean="0"/>
              <a:t/>
            </a:r>
            <a:br>
              <a:rPr lang="en-IE" dirty="0" smtClean="0"/>
            </a:br>
            <a:r>
              <a:rPr lang="en-IE" dirty="0" smtClean="0"/>
              <a:t/>
            </a:r>
            <a:br>
              <a:rPr lang="en-IE" dirty="0" smtClean="0"/>
            </a:br>
            <a:r>
              <a:rPr lang="en-IE" dirty="0" smtClean="0"/>
              <a:t/>
            </a:r>
            <a:br>
              <a:rPr lang="en-IE" dirty="0" smtClean="0"/>
            </a:br>
            <a:r>
              <a:rPr lang="en-IE" dirty="0"/>
              <a:t/>
            </a:r>
            <a:br>
              <a:rPr lang="en-IE" dirty="0"/>
            </a:br>
            <a:r>
              <a:rPr lang="en-IE" dirty="0" smtClean="0"/>
              <a:t/>
            </a:r>
            <a:br>
              <a:rPr lang="en-IE" dirty="0" smtClean="0"/>
            </a:br>
            <a:r>
              <a:rPr lang="en-IE" sz="3600" b="0" dirty="0" smtClean="0"/>
              <a:t>To raise your hand, go to the attendee section, click on the 5</a:t>
            </a:r>
            <a:r>
              <a:rPr lang="en-IE" sz="3600" b="0" baseline="30000" dirty="0" smtClean="0"/>
              <a:t>th</a:t>
            </a:r>
            <a:r>
              <a:rPr lang="en-IE" sz="3600" b="0" dirty="0" smtClean="0"/>
              <a:t> icon, this is the icon with the hand symbol [see above].</a:t>
            </a:r>
            <a:endParaRPr lang="en-US" sz="3600" b="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3068960"/>
            <a:ext cx="2562583" cy="2076740"/>
          </a:xfrm>
          <a:prstGeom prst="rect">
            <a:avLst/>
          </a:prstGeom>
        </p:spPr>
      </p:pic>
      <p:sp>
        <p:nvSpPr>
          <p:cNvPr id="5" name="Up Arrow 4"/>
          <p:cNvSpPr/>
          <p:nvPr/>
        </p:nvSpPr>
        <p:spPr>
          <a:xfrm>
            <a:off x="3851920" y="3782520"/>
            <a:ext cx="360040" cy="36004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5806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EUPATI TOOLBOX on Medicines R&amp;D</a:t>
            </a:r>
            <a:br>
              <a:rPr lang="en-IE" dirty="0" smtClean="0"/>
            </a:br>
            <a:r>
              <a:rPr lang="en-IE" dirty="0" smtClean="0">
                <a:solidFill>
                  <a:srgbClr val="FF0000"/>
                </a:solidFill>
              </a:rPr>
              <a:t>Slides</a:t>
            </a:r>
            <a:endParaRPr lang="en-US" dirty="0">
              <a:solidFill>
                <a:srgbClr val="FF0000"/>
              </a:solidFill>
            </a:endParaRPr>
          </a:p>
        </p:txBody>
      </p:sp>
    </p:spTree>
    <p:extLst>
      <p:ext uri="{BB962C8B-B14F-4D97-AF65-F5344CB8AC3E}">
        <p14:creationId xmlns:p14="http://schemas.microsoft.com/office/powerpoint/2010/main" val="7452921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395536" y="548680"/>
            <a:ext cx="73530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bg1"/>
                </a:solidFill>
                <a:latin typeface="Arial" panose="020B0604020202020204" pitchFamily="34" charset="0"/>
                <a:ea typeface="Microsoft YaHei" panose="020B0503020204020204" pitchFamily="34" charset="-122"/>
              </a:defRPr>
            </a:lvl1pPr>
            <a:lvl2pPr>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smtClean="0">
                <a:ln>
                  <a:noFill/>
                </a:ln>
                <a:solidFill>
                  <a:schemeClr val="tx1"/>
                </a:solidFill>
                <a:effectLst/>
                <a:uLnTx/>
                <a:uFillTx/>
                <a:latin typeface="Arial" panose="020B0604020202020204" pitchFamily="34" charset="0"/>
                <a:ea typeface="Microsoft YaHei" panose="020B0503020204020204" pitchFamily="34" charset="-122"/>
              </a:rPr>
              <a:t>EUPATI Toolbox </a:t>
            </a:r>
            <a:r>
              <a:rPr kumimoji="0" lang="en-US" altLang="en-US" sz="2800" b="1" i="0" u="none" strike="noStrike" kern="0" cap="none" spc="0" normalizeH="0" baseline="0" noProof="0" dirty="0">
                <a:ln>
                  <a:noFill/>
                </a:ln>
                <a:solidFill>
                  <a:schemeClr val="tx1"/>
                </a:solidFill>
                <a:effectLst/>
                <a:uLnTx/>
                <a:uFillTx/>
                <a:latin typeface="Arial" panose="020B0604020202020204" pitchFamily="34" charset="0"/>
                <a:ea typeface="Microsoft YaHei" panose="020B0503020204020204" pitchFamily="34" charset="-122"/>
              </a:rPr>
              <a:t>– </a:t>
            </a:r>
            <a:r>
              <a:rPr lang="en-US" altLang="en-US" sz="2800" b="1" kern="0" noProof="0" dirty="0" smtClean="0">
                <a:solidFill>
                  <a:srgbClr val="0070C0"/>
                </a:solidFill>
              </a:rPr>
              <a:t>A-Z of medicines R&amp;D</a:t>
            </a:r>
            <a:endParaRPr kumimoji="0" lang="en-IE" altLang="en-US" sz="2800" b="1" i="0" u="none" strike="noStrike" kern="0" cap="none" spc="0" normalizeH="0" baseline="0" noProof="0" dirty="0">
              <a:ln>
                <a:noFill/>
              </a:ln>
              <a:solidFill>
                <a:srgbClr val="0070C0"/>
              </a:solidFill>
              <a:effectLst/>
              <a:uLnTx/>
              <a:uFillTx/>
              <a:latin typeface="Arial" panose="020B0604020202020204" pitchFamily="34" charset="0"/>
              <a:ea typeface="Microsoft YaHei" panose="020B0503020204020204" pitchFamily="34" charset="-122"/>
            </a:endParaRPr>
          </a:p>
        </p:txBody>
      </p:sp>
      <p:pic>
        <p:nvPicPr>
          <p:cNvPr id="51203"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1371600"/>
            <a:ext cx="8683625"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298243"/>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ChangeArrowheads="1"/>
          </p:cNvSpPr>
          <p:nvPr/>
        </p:nvSpPr>
        <p:spPr bwMode="auto">
          <a:xfrm>
            <a:off x="395536" y="590200"/>
            <a:ext cx="66087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ea typeface="Microsoft YaHei" panose="020B0503020204020204" pitchFamily="34" charset="-122"/>
              </a:defRPr>
            </a:lvl1pPr>
            <a:lvl2pPr>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smtClean="0">
                <a:ln>
                  <a:noFill/>
                </a:ln>
                <a:solidFill>
                  <a:schemeClr val="tx1"/>
                </a:solidFill>
                <a:effectLst/>
                <a:uLnTx/>
                <a:uFillTx/>
                <a:latin typeface="Arial" panose="020B0604020202020204" pitchFamily="34" charset="0"/>
                <a:ea typeface="Microsoft YaHei" panose="020B0503020204020204" pitchFamily="34" charset="-122"/>
              </a:rPr>
              <a:t>EUPATI Toolbox </a:t>
            </a:r>
            <a:r>
              <a:rPr kumimoji="0" lang="en-US" altLang="en-US" sz="2800" b="1" i="0" u="none" strike="noStrike" kern="0" cap="none" spc="0" normalizeH="0" baseline="0" noProof="0" dirty="0">
                <a:ln>
                  <a:noFill/>
                </a:ln>
                <a:solidFill>
                  <a:schemeClr val="tx1"/>
                </a:solidFill>
                <a:effectLst/>
                <a:uLnTx/>
                <a:uFillTx/>
                <a:latin typeface="Arial" panose="020B0604020202020204" pitchFamily="34" charset="0"/>
                <a:ea typeface="Microsoft YaHei" panose="020B0503020204020204" pitchFamily="34" charset="-122"/>
              </a:rPr>
              <a:t>– </a:t>
            </a:r>
            <a:r>
              <a:rPr kumimoji="0" lang="en-US" altLang="en-US" sz="2800" b="1" i="0" u="none" strike="noStrike" kern="0" cap="none" spc="0" normalizeH="0" baseline="0" noProof="0" dirty="0">
                <a:ln>
                  <a:noFill/>
                </a:ln>
                <a:solidFill>
                  <a:srgbClr val="0070C0"/>
                </a:solidFill>
                <a:effectLst/>
                <a:uLnTx/>
                <a:uFillTx/>
                <a:latin typeface="Arial" panose="020B0604020202020204" pitchFamily="34" charset="0"/>
                <a:ea typeface="Microsoft YaHei" panose="020B0503020204020204" pitchFamily="34" charset="-122"/>
              </a:rPr>
              <a:t>Content</a:t>
            </a:r>
            <a:endParaRPr kumimoji="0" lang="en-IE" altLang="en-US" sz="2800" b="1" i="0" u="none" strike="noStrike" kern="0" cap="none" spc="0" normalizeH="0" baseline="0" noProof="0" dirty="0">
              <a:ln>
                <a:noFill/>
              </a:ln>
              <a:solidFill>
                <a:srgbClr val="0070C0"/>
              </a:solidFill>
              <a:effectLst/>
              <a:uLnTx/>
              <a:uFillTx/>
              <a:latin typeface="Arial" panose="020B0604020202020204" pitchFamily="34" charset="0"/>
              <a:ea typeface="Microsoft YaHei" panose="020B0503020204020204" pitchFamily="34" charset="-122"/>
            </a:endParaRPr>
          </a:p>
        </p:txBody>
      </p:sp>
      <p:pic>
        <p:nvPicPr>
          <p:cNvPr id="53251"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5263" y="1300163"/>
            <a:ext cx="5383212" cy="371475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53252"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7550" y="3284538"/>
            <a:ext cx="4991100" cy="339090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grpSp>
        <p:nvGrpSpPr>
          <p:cNvPr id="53253" name="Group 29"/>
          <p:cNvGrpSpPr>
            <a:grpSpLocks/>
          </p:cNvGrpSpPr>
          <p:nvPr/>
        </p:nvGrpSpPr>
        <p:grpSpPr bwMode="auto">
          <a:xfrm>
            <a:off x="5840413" y="1533525"/>
            <a:ext cx="3168650" cy="4360863"/>
            <a:chOff x="6228184" y="1300163"/>
            <a:chExt cx="3168352" cy="4361084"/>
          </a:xfrm>
        </p:grpSpPr>
        <p:grpSp>
          <p:nvGrpSpPr>
            <p:cNvPr id="53260" name="Group 2"/>
            <p:cNvGrpSpPr>
              <a:grpSpLocks/>
            </p:cNvGrpSpPr>
            <p:nvPr/>
          </p:nvGrpSpPr>
          <p:grpSpPr bwMode="auto">
            <a:xfrm>
              <a:off x="6228184" y="1300163"/>
              <a:ext cx="3168352" cy="3629117"/>
              <a:chOff x="5905500" y="1806575"/>
              <a:chExt cx="2886075" cy="3384550"/>
            </a:xfrm>
          </p:grpSpPr>
          <p:sp>
            <p:nvSpPr>
              <p:cNvPr id="23" name="Rounded Rectangle 22"/>
              <p:cNvSpPr/>
              <p:nvPr/>
            </p:nvSpPr>
            <p:spPr bwMode="auto">
              <a:xfrm>
                <a:off x="5905500" y="1806575"/>
                <a:ext cx="2886075" cy="663306"/>
              </a:xfrm>
              <a:prstGeom prst="roundRect">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20"/>
              <p:cNvSpPr/>
              <p:nvPr/>
            </p:nvSpPr>
            <p:spPr bwMode="auto">
              <a:xfrm>
                <a:off x="5905500" y="2486168"/>
                <a:ext cx="2886075" cy="663306"/>
              </a:xfrm>
              <a:prstGeom prst="roundRect">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18"/>
              <p:cNvSpPr/>
              <p:nvPr/>
            </p:nvSpPr>
            <p:spPr bwMode="auto">
              <a:xfrm>
                <a:off x="5905500" y="3167241"/>
                <a:ext cx="2886075" cy="663306"/>
              </a:xfrm>
              <a:prstGeom prst="roundRect">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16"/>
              <p:cNvSpPr/>
              <p:nvPr/>
            </p:nvSpPr>
            <p:spPr bwMode="auto">
              <a:xfrm>
                <a:off x="5905500" y="3846832"/>
                <a:ext cx="2886075" cy="663306"/>
              </a:xfrm>
              <a:prstGeom prst="roundRect">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14"/>
              <p:cNvSpPr/>
              <p:nvPr/>
            </p:nvSpPr>
            <p:spPr bwMode="auto">
              <a:xfrm>
                <a:off x="5905500" y="4527905"/>
                <a:ext cx="2886075" cy="663306"/>
              </a:xfrm>
              <a:prstGeom prst="roundRect">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5" name="Rounded Rectangle 24"/>
            <p:cNvSpPr/>
            <p:nvPr/>
          </p:nvSpPr>
          <p:spPr bwMode="auto">
            <a:xfrm>
              <a:off x="6228184" y="4946836"/>
              <a:ext cx="3168352" cy="714411"/>
            </a:xfrm>
            <a:prstGeom prst="roundRect">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53254" name="TextBox 25"/>
          <p:cNvSpPr txBox="1">
            <a:spLocks noChangeArrowheads="1"/>
          </p:cNvSpPr>
          <p:nvPr/>
        </p:nvSpPr>
        <p:spPr bwMode="auto">
          <a:xfrm>
            <a:off x="6119813" y="1670050"/>
            <a:ext cx="2609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altLang="en-US" sz="1800" b="0" i="0" u="none" strike="noStrike" kern="0" cap="none" spc="0" normalizeH="0" baseline="0" noProof="0">
                <a:ln>
                  <a:noFill/>
                </a:ln>
                <a:solidFill>
                  <a:sysClr val="windowText" lastClr="000000"/>
                </a:solidFill>
                <a:effectLst/>
                <a:uLnTx/>
                <a:uFillTx/>
              </a:rPr>
              <a:t>Medicines development</a:t>
            </a:r>
          </a:p>
        </p:txBody>
      </p:sp>
      <p:sp>
        <p:nvSpPr>
          <p:cNvPr id="53255" name="TextBox 26"/>
          <p:cNvSpPr txBox="1">
            <a:spLocks noChangeArrowheads="1"/>
          </p:cNvSpPr>
          <p:nvPr/>
        </p:nvSpPr>
        <p:spPr bwMode="auto">
          <a:xfrm>
            <a:off x="6200775" y="2400300"/>
            <a:ext cx="2505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altLang="en-US" sz="1800" b="0" i="0" u="none" strike="noStrike" kern="0" cap="none" spc="0" normalizeH="0" baseline="0" noProof="0">
                <a:ln>
                  <a:noFill/>
                </a:ln>
                <a:solidFill>
                  <a:sysClr val="windowText" lastClr="000000"/>
                </a:solidFill>
                <a:effectLst/>
                <a:uLnTx/>
                <a:uFillTx/>
              </a:rPr>
              <a:t>Personalised medicine</a:t>
            </a:r>
          </a:p>
        </p:txBody>
      </p:sp>
      <p:sp>
        <p:nvSpPr>
          <p:cNvPr id="53256" name="TextBox 27"/>
          <p:cNvSpPr txBox="1">
            <a:spLocks noChangeArrowheads="1"/>
          </p:cNvSpPr>
          <p:nvPr/>
        </p:nvSpPr>
        <p:spPr bwMode="auto">
          <a:xfrm>
            <a:off x="6157913" y="3125788"/>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altLang="en-US" sz="1800" b="0" i="0" u="none" strike="noStrike" kern="0" cap="none" spc="0" normalizeH="0" baseline="0" noProof="0">
                <a:ln>
                  <a:noFill/>
                </a:ln>
                <a:solidFill>
                  <a:sysClr val="windowText" lastClr="000000"/>
                </a:solidFill>
                <a:effectLst/>
                <a:uLnTx/>
                <a:uFillTx/>
              </a:rPr>
              <a:t>Drug safety, risk/benefit</a:t>
            </a:r>
          </a:p>
        </p:txBody>
      </p:sp>
      <p:sp>
        <p:nvSpPr>
          <p:cNvPr id="53257" name="TextBox 28"/>
          <p:cNvSpPr txBox="1">
            <a:spLocks noChangeArrowheads="1"/>
          </p:cNvSpPr>
          <p:nvPr/>
        </p:nvSpPr>
        <p:spPr bwMode="auto">
          <a:xfrm>
            <a:off x="5903913" y="3890963"/>
            <a:ext cx="3105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altLang="en-US" sz="1800" b="0" i="0" u="none" strike="noStrike" kern="0" cap="none" spc="0" normalizeH="0" baseline="0" noProof="0">
                <a:ln>
                  <a:noFill/>
                </a:ln>
                <a:solidFill>
                  <a:sysClr val="windowText" lastClr="000000"/>
                </a:solidFill>
                <a:effectLst/>
                <a:uLnTx/>
                <a:uFillTx/>
              </a:rPr>
              <a:t>Pharmaco-economics, HTAs</a:t>
            </a:r>
          </a:p>
        </p:txBody>
      </p:sp>
      <p:sp>
        <p:nvSpPr>
          <p:cNvPr id="53258" name="TextBox 30"/>
          <p:cNvSpPr txBox="1">
            <a:spLocks noChangeArrowheads="1"/>
          </p:cNvSpPr>
          <p:nvPr/>
        </p:nvSpPr>
        <p:spPr bwMode="auto">
          <a:xfrm>
            <a:off x="6684963" y="4603750"/>
            <a:ext cx="1479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altLang="en-US" sz="1800" b="0" i="0" u="none" strike="noStrike" kern="0" cap="none" spc="0" normalizeH="0" baseline="0" noProof="0">
                <a:ln>
                  <a:noFill/>
                </a:ln>
                <a:solidFill>
                  <a:sysClr val="windowText" lastClr="000000"/>
                </a:solidFill>
                <a:effectLst/>
                <a:uLnTx/>
                <a:uFillTx/>
              </a:rPr>
              <a:t>Clinical trials</a:t>
            </a:r>
          </a:p>
        </p:txBody>
      </p:sp>
      <p:sp>
        <p:nvSpPr>
          <p:cNvPr id="53259" name="TextBox 31"/>
          <p:cNvSpPr txBox="1">
            <a:spLocks noChangeArrowheads="1"/>
          </p:cNvSpPr>
          <p:nvPr/>
        </p:nvSpPr>
        <p:spPr bwMode="auto">
          <a:xfrm>
            <a:off x="5822950" y="5353050"/>
            <a:ext cx="3262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altLang="en-US" sz="1800" b="0" i="0" u="none" strike="noStrike" kern="0" cap="none" spc="0" normalizeH="0" baseline="0" noProof="0">
                <a:ln>
                  <a:noFill/>
                </a:ln>
                <a:solidFill>
                  <a:sysClr val="windowText" lastClr="000000"/>
                </a:solidFill>
                <a:effectLst/>
                <a:uLnTx/>
                <a:uFillTx/>
              </a:rPr>
              <a:t>Patient roles &amp; responsibilities</a:t>
            </a:r>
          </a:p>
        </p:txBody>
      </p:sp>
    </p:spTree>
    <p:extLst>
      <p:ext uri="{BB962C8B-B14F-4D97-AF65-F5344CB8AC3E}">
        <p14:creationId xmlns:p14="http://schemas.microsoft.com/office/powerpoint/2010/main" val="3382302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387350" y="346075"/>
            <a:ext cx="66087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ea typeface="Microsoft YaHei" panose="020B0503020204020204" pitchFamily="34" charset="-122"/>
              </a:defRPr>
            </a:lvl1pPr>
            <a:lvl2pPr>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smtClean="0">
                <a:ln>
                  <a:noFill/>
                </a:ln>
                <a:solidFill>
                  <a:schemeClr val="tx1"/>
                </a:solidFill>
                <a:effectLst/>
                <a:uLnTx/>
                <a:uFillTx/>
                <a:latin typeface="Arial" panose="020B0604020202020204" pitchFamily="34" charset="0"/>
                <a:ea typeface="Microsoft YaHei" panose="020B0503020204020204" pitchFamily="34" charset="-122"/>
              </a:rPr>
              <a:t>EUPATI Toolbox </a:t>
            </a:r>
            <a:r>
              <a:rPr kumimoji="0" lang="en-US" altLang="en-US" sz="2800" b="1" i="0" u="none" strike="noStrike" kern="0" cap="none" spc="0" normalizeH="0" baseline="0" noProof="0" dirty="0">
                <a:ln>
                  <a:noFill/>
                </a:ln>
                <a:solidFill>
                  <a:schemeClr val="tx1"/>
                </a:solidFill>
                <a:effectLst/>
                <a:uLnTx/>
                <a:uFillTx/>
                <a:latin typeface="Arial" panose="020B0604020202020204" pitchFamily="34" charset="0"/>
                <a:ea typeface="Microsoft YaHei" panose="020B0503020204020204" pitchFamily="34" charset="-122"/>
              </a:rPr>
              <a:t>– </a:t>
            </a:r>
            <a:r>
              <a:rPr kumimoji="0" lang="en-US" altLang="en-US" sz="2800" b="1" i="0" u="none" strike="noStrike" kern="0" cap="none" spc="0" normalizeH="0" baseline="0" noProof="0" dirty="0">
                <a:ln>
                  <a:noFill/>
                </a:ln>
                <a:solidFill>
                  <a:srgbClr val="0070C0"/>
                </a:solidFill>
                <a:effectLst/>
                <a:uLnTx/>
                <a:uFillTx/>
                <a:latin typeface="Arial" panose="020B0604020202020204" pitchFamily="34" charset="0"/>
                <a:ea typeface="Microsoft YaHei" panose="020B0503020204020204" pitchFamily="34" charset="-122"/>
              </a:rPr>
              <a:t>Formats</a:t>
            </a:r>
            <a:endParaRPr kumimoji="0" lang="en-IE" altLang="en-US" sz="2800" b="1" i="0" u="none" strike="noStrike" kern="0" cap="none" spc="0" normalizeH="0" baseline="0" noProof="0" dirty="0">
              <a:ln>
                <a:noFill/>
              </a:ln>
              <a:solidFill>
                <a:srgbClr val="0070C0"/>
              </a:solidFill>
              <a:effectLst/>
              <a:uLnTx/>
              <a:uFillTx/>
              <a:latin typeface="Arial" panose="020B0604020202020204" pitchFamily="34" charset="0"/>
              <a:ea typeface="Microsoft YaHei" panose="020B0503020204020204" pitchFamily="34" charset="-122"/>
            </a:endParaRPr>
          </a:p>
        </p:txBody>
      </p:sp>
      <p:pic>
        <p:nvPicPr>
          <p:cNvPr id="55299"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2938" y="3971925"/>
            <a:ext cx="3351212" cy="2370138"/>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55300"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64075" y="1355725"/>
            <a:ext cx="2316163" cy="18764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55301" name="Picture 19"/>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24113" y="5254625"/>
            <a:ext cx="2085975" cy="145415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grpSp>
        <p:nvGrpSpPr>
          <p:cNvPr id="55302" name="Group 20"/>
          <p:cNvGrpSpPr>
            <a:grpSpLocks/>
          </p:cNvGrpSpPr>
          <p:nvPr/>
        </p:nvGrpSpPr>
        <p:grpSpPr bwMode="auto">
          <a:xfrm>
            <a:off x="606425" y="6189663"/>
            <a:ext cx="2486025" cy="550862"/>
            <a:chOff x="1979712" y="4430947"/>
            <a:chExt cx="2486076" cy="550855"/>
          </a:xfrm>
        </p:grpSpPr>
        <p:sp>
          <p:nvSpPr>
            <p:cNvPr id="17" name="Rounded Rectangle 16"/>
            <p:cNvSpPr/>
            <p:nvPr/>
          </p:nvSpPr>
          <p:spPr bwMode="auto">
            <a:xfrm>
              <a:off x="1979712" y="4430947"/>
              <a:ext cx="2486076" cy="550855"/>
            </a:xfrm>
            <a:prstGeom prst="roundRect">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318" name="TextBox 18"/>
            <p:cNvSpPr txBox="1">
              <a:spLocks noChangeArrowheads="1"/>
            </p:cNvSpPr>
            <p:nvPr/>
          </p:nvSpPr>
          <p:spPr bwMode="auto">
            <a:xfrm>
              <a:off x="2482804" y="4522387"/>
              <a:ext cx="14414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altLang="en-US" sz="1800" b="0" i="0" u="none" strike="noStrike" kern="0" cap="none" spc="0" normalizeH="0" baseline="0" noProof="0">
                  <a:ln>
                    <a:noFill/>
                  </a:ln>
                  <a:solidFill>
                    <a:sysClr val="windowText" lastClr="000000"/>
                  </a:solidFill>
                  <a:effectLst/>
                  <a:uLnTx/>
                  <a:uFillTx/>
                </a:rPr>
                <a:t>Infographics</a:t>
              </a:r>
            </a:p>
          </p:txBody>
        </p:sp>
      </p:grpSp>
      <p:pic>
        <p:nvPicPr>
          <p:cNvPr id="55303" name="Picture 2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5913" y="1276350"/>
            <a:ext cx="3067050" cy="2119313"/>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55304" name="Picture 2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946150" y="1433513"/>
            <a:ext cx="3282950" cy="225107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grpSp>
        <p:nvGrpSpPr>
          <p:cNvPr id="55305" name="Group 24"/>
          <p:cNvGrpSpPr>
            <a:grpSpLocks/>
          </p:cNvGrpSpPr>
          <p:nvPr/>
        </p:nvGrpSpPr>
        <p:grpSpPr bwMode="auto">
          <a:xfrm>
            <a:off x="277813" y="3165475"/>
            <a:ext cx="2486025" cy="550863"/>
            <a:chOff x="6444208" y="4028996"/>
            <a:chExt cx="2486076" cy="550855"/>
          </a:xfrm>
        </p:grpSpPr>
        <p:sp>
          <p:nvSpPr>
            <p:cNvPr id="26" name="Rounded Rectangle 25"/>
            <p:cNvSpPr/>
            <p:nvPr/>
          </p:nvSpPr>
          <p:spPr bwMode="auto">
            <a:xfrm>
              <a:off x="6444208" y="4028996"/>
              <a:ext cx="2486076" cy="550855"/>
            </a:xfrm>
            <a:prstGeom prst="roundRect">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316" name="TextBox 26"/>
            <p:cNvSpPr txBox="1">
              <a:spLocks noChangeArrowheads="1"/>
            </p:cNvSpPr>
            <p:nvPr/>
          </p:nvSpPr>
          <p:spPr bwMode="auto">
            <a:xfrm>
              <a:off x="7170320" y="4087789"/>
              <a:ext cx="9412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altLang="en-US" sz="1800" b="0" i="0" u="none" strike="noStrike" kern="0" cap="none" spc="0" normalizeH="0" baseline="0" noProof="0">
                  <a:ln>
                    <a:noFill/>
                  </a:ln>
                  <a:solidFill>
                    <a:sysClr val="windowText" lastClr="000000"/>
                  </a:solidFill>
                  <a:effectLst/>
                  <a:uLnTx/>
                  <a:uFillTx/>
                </a:rPr>
                <a:t>Articles</a:t>
              </a:r>
            </a:p>
          </p:txBody>
        </p:sp>
      </p:grpSp>
      <p:pic>
        <p:nvPicPr>
          <p:cNvPr id="55306" name="Picture 30"/>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96063" y="1479550"/>
            <a:ext cx="2293937" cy="1992313"/>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grpSp>
        <p:nvGrpSpPr>
          <p:cNvPr id="55307" name="Group 21"/>
          <p:cNvGrpSpPr>
            <a:grpSpLocks/>
          </p:cNvGrpSpPr>
          <p:nvPr/>
        </p:nvGrpSpPr>
        <p:grpSpPr bwMode="auto">
          <a:xfrm>
            <a:off x="4579938" y="2921000"/>
            <a:ext cx="2486025" cy="550863"/>
            <a:chOff x="6444208" y="4028996"/>
            <a:chExt cx="2486076" cy="550855"/>
          </a:xfrm>
        </p:grpSpPr>
        <p:sp>
          <p:nvSpPr>
            <p:cNvPr id="15" name="Rounded Rectangle 14"/>
            <p:cNvSpPr/>
            <p:nvPr/>
          </p:nvSpPr>
          <p:spPr bwMode="auto">
            <a:xfrm>
              <a:off x="6444208" y="4028996"/>
              <a:ext cx="2486076" cy="550855"/>
            </a:xfrm>
            <a:prstGeom prst="roundRect">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314" name="TextBox 15"/>
            <p:cNvSpPr txBox="1">
              <a:spLocks noChangeArrowheads="1"/>
            </p:cNvSpPr>
            <p:nvPr/>
          </p:nvSpPr>
          <p:spPr bwMode="auto">
            <a:xfrm>
              <a:off x="6947300" y="4119757"/>
              <a:ext cx="1479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altLang="en-US" sz="1800" b="0" i="0" u="none" strike="noStrike" kern="0" cap="none" spc="0" normalizeH="0" baseline="0" noProof="0">
                  <a:ln>
                    <a:noFill/>
                  </a:ln>
                  <a:solidFill>
                    <a:sysClr val="windowText" lastClr="000000"/>
                  </a:solidFill>
                  <a:effectLst/>
                  <a:uLnTx/>
                  <a:uFillTx/>
                </a:rPr>
                <a:t>PowerPoints</a:t>
              </a:r>
            </a:p>
          </p:txBody>
        </p:sp>
      </p:grpSp>
      <p:pic>
        <p:nvPicPr>
          <p:cNvPr id="55308" name="Picture 32"/>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5003800" y="3771900"/>
            <a:ext cx="2767013" cy="2509838"/>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55309" name="Picture 27"/>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811838" y="4200525"/>
            <a:ext cx="2705100" cy="247967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grpSp>
        <p:nvGrpSpPr>
          <p:cNvPr id="55310" name="Group 31"/>
          <p:cNvGrpSpPr>
            <a:grpSpLocks/>
          </p:cNvGrpSpPr>
          <p:nvPr/>
        </p:nvGrpSpPr>
        <p:grpSpPr bwMode="auto">
          <a:xfrm>
            <a:off x="5000625" y="6157913"/>
            <a:ext cx="2486025" cy="550862"/>
            <a:chOff x="5747110" y="5962516"/>
            <a:chExt cx="2486076" cy="550855"/>
          </a:xfrm>
        </p:grpSpPr>
        <p:sp>
          <p:nvSpPr>
            <p:cNvPr id="29" name="Rounded Rectangle 28"/>
            <p:cNvSpPr/>
            <p:nvPr/>
          </p:nvSpPr>
          <p:spPr bwMode="auto">
            <a:xfrm>
              <a:off x="5747110" y="5962516"/>
              <a:ext cx="2486076" cy="550855"/>
            </a:xfrm>
            <a:prstGeom prst="roundRect">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312" name="TextBox 29"/>
            <p:cNvSpPr txBox="1">
              <a:spLocks noChangeArrowheads="1"/>
            </p:cNvSpPr>
            <p:nvPr/>
          </p:nvSpPr>
          <p:spPr bwMode="auto">
            <a:xfrm>
              <a:off x="6301498" y="6025133"/>
              <a:ext cx="1377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altLang="en-US" sz="1800" b="0" i="0" u="none" strike="noStrike" kern="0" cap="none" spc="0" normalizeH="0" baseline="0" noProof="0">
                  <a:ln>
                    <a:noFill/>
                  </a:ln>
                  <a:solidFill>
                    <a:sysClr val="windowText" lastClr="000000"/>
                  </a:solidFill>
                  <a:effectLst/>
                  <a:uLnTx/>
                  <a:uFillTx/>
                </a:rPr>
                <a:t>Fact sheets</a:t>
              </a:r>
            </a:p>
          </p:txBody>
        </p:sp>
      </p:grpSp>
    </p:spTree>
    <p:extLst>
      <p:ext uri="{BB962C8B-B14F-4D97-AF65-F5344CB8AC3E}">
        <p14:creationId xmlns:p14="http://schemas.microsoft.com/office/powerpoint/2010/main" val="3973946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ChangeArrowheads="1"/>
          </p:cNvSpPr>
          <p:nvPr/>
        </p:nvSpPr>
        <p:spPr bwMode="auto">
          <a:xfrm>
            <a:off x="537070" y="584528"/>
            <a:ext cx="66087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ea typeface="Microsoft YaHei" panose="020B0503020204020204" pitchFamily="34" charset="-122"/>
              </a:defRPr>
            </a:lvl1pPr>
            <a:lvl2pPr>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smtClean="0">
                <a:ln>
                  <a:noFill/>
                </a:ln>
                <a:solidFill>
                  <a:schemeClr val="tx1"/>
                </a:solidFill>
                <a:effectLst/>
                <a:uLnTx/>
                <a:uFillTx/>
                <a:latin typeface="Arial" panose="020B0604020202020204" pitchFamily="34" charset="0"/>
                <a:ea typeface="Microsoft YaHei" panose="020B0503020204020204" pitchFamily="34" charset="-122"/>
              </a:rPr>
              <a:t>EUPATI Toolbox </a:t>
            </a:r>
            <a:r>
              <a:rPr kumimoji="0" lang="en-US" altLang="en-US" sz="2800" b="1" i="0" u="none" strike="noStrike" kern="0" cap="none" spc="0" normalizeH="0" baseline="0" noProof="0" dirty="0">
                <a:ln>
                  <a:noFill/>
                </a:ln>
                <a:solidFill>
                  <a:schemeClr val="tx1"/>
                </a:solidFill>
                <a:effectLst/>
                <a:uLnTx/>
                <a:uFillTx/>
                <a:latin typeface="Arial" panose="020B0604020202020204" pitchFamily="34" charset="0"/>
                <a:ea typeface="Microsoft YaHei" panose="020B0503020204020204" pitchFamily="34" charset="-122"/>
              </a:rPr>
              <a:t>– </a:t>
            </a:r>
            <a:r>
              <a:rPr kumimoji="0" lang="en-US" altLang="en-US" sz="2800" b="1" i="0" u="none" strike="noStrike" kern="0" cap="none" spc="0" normalizeH="0" baseline="0" noProof="0" dirty="0">
                <a:ln>
                  <a:noFill/>
                </a:ln>
                <a:solidFill>
                  <a:srgbClr val="0070C0"/>
                </a:solidFill>
                <a:effectLst/>
                <a:uLnTx/>
                <a:uFillTx/>
                <a:latin typeface="Arial" panose="020B0604020202020204" pitchFamily="34" charset="0"/>
                <a:ea typeface="Microsoft YaHei" panose="020B0503020204020204" pitchFamily="34" charset="-122"/>
              </a:rPr>
              <a:t>Languages</a:t>
            </a:r>
            <a:endParaRPr kumimoji="0" lang="en-IE" altLang="en-US" sz="2800" b="1" i="0" u="none" strike="noStrike" kern="0" cap="none" spc="0" normalizeH="0" baseline="0" noProof="0" dirty="0">
              <a:ln>
                <a:noFill/>
              </a:ln>
              <a:solidFill>
                <a:srgbClr val="0070C0"/>
              </a:solidFill>
              <a:effectLst/>
              <a:uLnTx/>
              <a:uFillTx/>
              <a:latin typeface="Arial" panose="020B0604020202020204" pitchFamily="34" charset="0"/>
              <a:ea typeface="Microsoft YaHei" panose="020B0503020204020204" pitchFamily="34" charset="-122"/>
            </a:endParaRPr>
          </a:p>
        </p:txBody>
      </p:sp>
      <p:pic>
        <p:nvPicPr>
          <p:cNvPr id="5734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14613" y="1773238"/>
            <a:ext cx="399415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61975" y="1912938"/>
            <a:ext cx="2066925" cy="769937"/>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4400" b="1" i="0" u="none" strike="noStrike" kern="0" cap="none" spc="0" normalizeH="0" baseline="0" noProof="0" dirty="0">
                <a:ln>
                  <a:noFill/>
                </a:ln>
                <a:solidFill>
                  <a:srgbClr val="0070C0"/>
                </a:solidFill>
                <a:effectLst/>
                <a:uLnTx/>
                <a:uFillTx/>
                <a:latin typeface="+mn-lt"/>
                <a:cs typeface="Aharoni" panose="02010803020104030203" pitchFamily="2" charset="-79"/>
              </a:rPr>
              <a:t>French</a:t>
            </a:r>
          </a:p>
        </p:txBody>
      </p:sp>
      <p:sp>
        <p:nvSpPr>
          <p:cNvPr id="8" name="TextBox 7"/>
          <p:cNvSpPr txBox="1"/>
          <p:nvPr/>
        </p:nvSpPr>
        <p:spPr>
          <a:xfrm>
            <a:off x="225425" y="3205163"/>
            <a:ext cx="2381250" cy="769937"/>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4400" b="1" i="0" u="none" strike="noStrike" kern="0" cap="none" spc="0" normalizeH="0" baseline="0" noProof="0" dirty="0">
                <a:ln>
                  <a:noFill/>
                </a:ln>
                <a:solidFill>
                  <a:srgbClr val="0070C0"/>
                </a:solidFill>
                <a:effectLst/>
                <a:uLnTx/>
                <a:uFillTx/>
                <a:latin typeface="+mn-lt"/>
                <a:cs typeface="Aharoni" panose="02010803020104030203" pitchFamily="2" charset="-79"/>
              </a:rPr>
              <a:t>Spanish</a:t>
            </a:r>
          </a:p>
        </p:txBody>
      </p:sp>
      <p:sp>
        <p:nvSpPr>
          <p:cNvPr id="9" name="TextBox 8"/>
          <p:cNvSpPr txBox="1"/>
          <p:nvPr/>
        </p:nvSpPr>
        <p:spPr>
          <a:xfrm>
            <a:off x="1042988" y="4587875"/>
            <a:ext cx="1879600" cy="769938"/>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4400" b="1" i="0" u="none" strike="noStrike" kern="0" cap="none" spc="0" normalizeH="0" baseline="0" noProof="0" dirty="0">
                <a:ln>
                  <a:noFill/>
                </a:ln>
                <a:solidFill>
                  <a:srgbClr val="0070C0"/>
                </a:solidFill>
                <a:effectLst/>
                <a:uLnTx/>
                <a:uFillTx/>
                <a:latin typeface="+mn-lt"/>
                <a:cs typeface="Aharoni" panose="02010803020104030203" pitchFamily="2" charset="-79"/>
              </a:rPr>
              <a:t>Polish</a:t>
            </a:r>
          </a:p>
        </p:txBody>
      </p:sp>
      <p:sp>
        <p:nvSpPr>
          <p:cNvPr id="10" name="TextBox 9"/>
          <p:cNvSpPr txBox="1"/>
          <p:nvPr/>
        </p:nvSpPr>
        <p:spPr>
          <a:xfrm>
            <a:off x="6061075" y="5251450"/>
            <a:ext cx="2381250" cy="769938"/>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4400" b="1" i="0" u="none" strike="noStrike" kern="0" cap="none" spc="0" normalizeH="0" baseline="0" noProof="0" dirty="0">
                <a:ln>
                  <a:noFill/>
                </a:ln>
                <a:solidFill>
                  <a:srgbClr val="0070C0"/>
                </a:solidFill>
                <a:effectLst/>
                <a:uLnTx/>
                <a:uFillTx/>
                <a:latin typeface="+mn-lt"/>
                <a:cs typeface="Aharoni" panose="02010803020104030203" pitchFamily="2" charset="-79"/>
              </a:rPr>
              <a:t>Russian</a:t>
            </a:r>
          </a:p>
        </p:txBody>
      </p:sp>
      <p:sp>
        <p:nvSpPr>
          <p:cNvPr id="11" name="TextBox 10"/>
          <p:cNvSpPr txBox="1"/>
          <p:nvPr/>
        </p:nvSpPr>
        <p:spPr>
          <a:xfrm>
            <a:off x="6740525" y="3883025"/>
            <a:ext cx="2317750" cy="769938"/>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4400" b="1" i="0" u="none" strike="noStrike" kern="0" cap="none" spc="0" normalizeH="0" baseline="0" noProof="0" dirty="0">
                <a:ln>
                  <a:noFill/>
                </a:ln>
                <a:solidFill>
                  <a:srgbClr val="0070C0"/>
                </a:solidFill>
                <a:effectLst/>
                <a:uLnTx/>
                <a:uFillTx/>
                <a:latin typeface="+mn-lt"/>
                <a:cs typeface="Aharoni" panose="02010803020104030203" pitchFamily="2" charset="-79"/>
              </a:rPr>
              <a:t>German</a:t>
            </a:r>
          </a:p>
        </p:txBody>
      </p:sp>
      <p:sp>
        <p:nvSpPr>
          <p:cNvPr id="12" name="TextBox 11"/>
          <p:cNvSpPr txBox="1"/>
          <p:nvPr/>
        </p:nvSpPr>
        <p:spPr>
          <a:xfrm>
            <a:off x="6588125" y="2349500"/>
            <a:ext cx="1816100" cy="768350"/>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4400" b="1" i="0" u="none" strike="noStrike" kern="0" cap="none" spc="0" normalizeH="0" baseline="0" noProof="0" dirty="0">
                <a:ln>
                  <a:noFill/>
                </a:ln>
                <a:solidFill>
                  <a:srgbClr val="0070C0"/>
                </a:solidFill>
                <a:effectLst/>
                <a:uLnTx/>
                <a:uFillTx/>
                <a:latin typeface="+mn-lt"/>
                <a:cs typeface="Aharoni" panose="02010803020104030203" pitchFamily="2" charset="-79"/>
              </a:rPr>
              <a:t>Italian</a:t>
            </a:r>
          </a:p>
        </p:txBody>
      </p:sp>
      <p:sp>
        <p:nvSpPr>
          <p:cNvPr id="13" name="TextBox 12"/>
          <p:cNvSpPr txBox="1"/>
          <p:nvPr/>
        </p:nvSpPr>
        <p:spPr>
          <a:xfrm>
            <a:off x="3052763" y="5949950"/>
            <a:ext cx="2224087" cy="768350"/>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4400" b="1" i="0" u="none" strike="noStrike" kern="0" cap="none" spc="0" normalizeH="0" baseline="0" noProof="0" dirty="0">
                <a:ln>
                  <a:noFill/>
                </a:ln>
                <a:solidFill>
                  <a:srgbClr val="0070C0"/>
                </a:solidFill>
                <a:effectLst/>
                <a:uLnTx/>
                <a:uFillTx/>
                <a:latin typeface="+mn-lt"/>
                <a:cs typeface="Aharoni" panose="02010803020104030203" pitchFamily="2" charset="-79"/>
              </a:rPr>
              <a:t>English</a:t>
            </a:r>
          </a:p>
        </p:txBody>
      </p:sp>
    </p:spTree>
    <p:extLst>
      <p:ext uri="{BB962C8B-B14F-4D97-AF65-F5344CB8AC3E}">
        <p14:creationId xmlns:p14="http://schemas.microsoft.com/office/powerpoint/2010/main" val="1816272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3528" y="908720"/>
            <a:ext cx="7088287" cy="5856988"/>
          </a:xfrm>
          <a:prstGeom prst="rect">
            <a:avLst/>
          </a:prstGeom>
        </p:spPr>
      </p:pic>
      <p:sp>
        <p:nvSpPr>
          <p:cNvPr id="3" name="Rectangle 3"/>
          <p:cNvSpPr>
            <a:spLocks noChangeArrowheads="1"/>
          </p:cNvSpPr>
          <p:nvPr/>
        </p:nvSpPr>
        <p:spPr bwMode="auto">
          <a:xfrm>
            <a:off x="337776" y="354317"/>
            <a:ext cx="66087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ea typeface="Microsoft YaHei" panose="020B0503020204020204" pitchFamily="34" charset="-122"/>
              </a:defRPr>
            </a:lvl1pPr>
            <a:lvl2pPr>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smtClean="0">
                <a:ln>
                  <a:noFill/>
                </a:ln>
                <a:solidFill>
                  <a:schemeClr val="tx1"/>
                </a:solidFill>
                <a:effectLst/>
                <a:uLnTx/>
                <a:uFillTx/>
                <a:latin typeface="Arial" panose="020B0604020202020204" pitchFamily="34" charset="0"/>
                <a:ea typeface="Microsoft YaHei" panose="020B0503020204020204" pitchFamily="34" charset="-122"/>
              </a:rPr>
              <a:t>EUPATI Toolbox </a:t>
            </a:r>
            <a:r>
              <a:rPr kumimoji="0" lang="en-US" altLang="en-US" sz="2800" b="1" i="0" u="none" strike="noStrike" kern="0" cap="none" spc="0" normalizeH="0" baseline="0" noProof="0" dirty="0">
                <a:ln>
                  <a:noFill/>
                </a:ln>
                <a:solidFill>
                  <a:schemeClr val="tx1"/>
                </a:solidFill>
                <a:effectLst/>
                <a:uLnTx/>
                <a:uFillTx/>
                <a:latin typeface="Arial" panose="020B0604020202020204" pitchFamily="34" charset="0"/>
                <a:ea typeface="Microsoft YaHei" panose="020B0503020204020204" pitchFamily="34" charset="-122"/>
              </a:rPr>
              <a:t>– </a:t>
            </a:r>
            <a:r>
              <a:rPr kumimoji="0" lang="en-US" altLang="en-US" sz="2800" b="1" i="0" u="none" strike="noStrike" kern="0" cap="none" spc="0" normalizeH="0" baseline="0" noProof="0" dirty="0" smtClean="0">
                <a:ln>
                  <a:noFill/>
                </a:ln>
                <a:solidFill>
                  <a:srgbClr val="0070C0"/>
                </a:solidFill>
                <a:effectLst/>
                <a:uLnTx/>
                <a:uFillTx/>
                <a:latin typeface="Arial" panose="020B0604020202020204" pitchFamily="34" charset="0"/>
                <a:ea typeface="Microsoft YaHei" panose="020B0503020204020204" pitchFamily="34" charset="-122"/>
              </a:rPr>
              <a:t>Glossary</a:t>
            </a:r>
            <a:endParaRPr kumimoji="0" lang="en-IE" altLang="en-US" sz="2800" b="1" i="0" u="none" strike="noStrike" kern="0" cap="none" spc="0" normalizeH="0" baseline="0" noProof="0" dirty="0">
              <a:ln>
                <a:noFill/>
              </a:ln>
              <a:solidFill>
                <a:srgbClr val="0070C0"/>
              </a:solidFill>
              <a:effectLst/>
              <a:uLnTx/>
              <a:uFillTx/>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1278288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852936"/>
            <a:ext cx="8496944" cy="2736304"/>
          </a:xfrm>
        </p:spPr>
        <p:txBody>
          <a:bodyPr/>
          <a:lstStyle/>
          <a:p>
            <a:r>
              <a:rPr lang="en-GB" dirty="0" smtClean="0"/>
              <a:t/>
            </a:r>
            <a:br>
              <a:rPr lang="en-GB" dirty="0" smtClean="0"/>
            </a:br>
            <a:r>
              <a:rPr lang="en-IE" sz="3800" dirty="0">
                <a:solidFill>
                  <a:srgbClr val="0070C0"/>
                </a:solidFill>
              </a:rPr>
              <a:t>EUPATI Toolbox on Medicines R&amp;D</a:t>
            </a:r>
            <a:r>
              <a:rPr lang="en-GB" sz="3600" dirty="0" smtClean="0"/>
              <a:t/>
            </a:r>
            <a:br>
              <a:rPr lang="en-GB" sz="3600" dirty="0" smtClean="0"/>
            </a:br>
            <a:r>
              <a:rPr lang="en-GB" dirty="0" smtClean="0"/>
              <a:t/>
            </a:r>
            <a:br>
              <a:rPr lang="en-GB" dirty="0" smtClean="0"/>
            </a:br>
            <a:r>
              <a:rPr lang="en-GB" dirty="0" smtClean="0"/>
              <a:t>The vision for the Toolbox</a:t>
            </a:r>
            <a:br>
              <a:rPr lang="en-GB" dirty="0" smtClean="0"/>
            </a:br>
            <a:r>
              <a:rPr lang="en-GB" dirty="0" smtClean="0"/>
              <a:t>&amp;</a:t>
            </a:r>
            <a:br>
              <a:rPr lang="en-GB" dirty="0" smtClean="0"/>
            </a:br>
            <a:r>
              <a:rPr lang="en-GB" dirty="0" smtClean="0"/>
              <a:t>The plans in Germany</a:t>
            </a:r>
            <a:br>
              <a:rPr lang="en-GB" dirty="0" smtClean="0"/>
            </a:br>
            <a:r>
              <a:rPr lang="en-GB" dirty="0" smtClean="0"/>
              <a:t/>
            </a:r>
            <a:br>
              <a:rPr lang="en-GB" dirty="0" smtClean="0"/>
            </a:br>
            <a:r>
              <a:rPr lang="en-GB" sz="2800" dirty="0" smtClean="0"/>
              <a:t/>
            </a:r>
            <a:br>
              <a:rPr lang="en-GB" sz="2800" dirty="0" smtClean="0"/>
            </a:br>
            <a:r>
              <a:rPr lang="en-IE" sz="2800" dirty="0" smtClean="0"/>
              <a:t>Jan Geissler, </a:t>
            </a:r>
            <a:r>
              <a:rPr lang="en-IE" sz="2800" b="0" dirty="0" smtClean="0"/>
              <a:t>EUPATI </a:t>
            </a:r>
            <a:r>
              <a:rPr lang="en-IE" sz="2800" b="0" dirty="0"/>
              <a:t>Project Director</a:t>
            </a:r>
            <a:endParaRPr lang="en-GB" sz="2800" b="0" dirty="0"/>
          </a:p>
        </p:txBody>
      </p:sp>
    </p:spTree>
    <p:custDataLst>
      <p:tags r:id="rId1"/>
    </p:custDataLst>
    <p:extLst>
      <p:ext uri="{BB962C8B-B14F-4D97-AF65-F5344CB8AC3E}">
        <p14:creationId xmlns:p14="http://schemas.microsoft.com/office/powerpoint/2010/main" val="14570545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98450" y="3552825"/>
            <a:ext cx="8475663"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5125" indent="-250825">
              <a:tabLst>
                <a:tab pos="365125" algn="l"/>
                <a:tab pos="812800" algn="l"/>
                <a:tab pos="1262063" algn="l"/>
                <a:tab pos="1711325" algn="l"/>
                <a:tab pos="2160588" algn="l"/>
                <a:tab pos="2609850" algn="l"/>
                <a:tab pos="3059113" algn="l"/>
                <a:tab pos="3508375" algn="l"/>
                <a:tab pos="3957638" algn="l"/>
                <a:tab pos="4406900" algn="l"/>
                <a:tab pos="4856163" algn="l"/>
                <a:tab pos="5305425" algn="l"/>
                <a:tab pos="5754688" algn="l"/>
                <a:tab pos="6203950" algn="l"/>
                <a:tab pos="6653213" algn="l"/>
                <a:tab pos="7102475" algn="l"/>
                <a:tab pos="7551738" algn="l"/>
                <a:tab pos="8001000" algn="l"/>
                <a:tab pos="8450263" algn="l"/>
                <a:tab pos="8899525" algn="l"/>
                <a:tab pos="9348788" algn="l"/>
              </a:tabLst>
              <a:defRPr>
                <a:solidFill>
                  <a:srgbClr val="000000"/>
                </a:solidFill>
                <a:latin typeface="Arial" panose="020B0604020202020204" pitchFamily="34" charset="0"/>
                <a:ea typeface="Microsoft YaHei" panose="020B0503020204020204" pitchFamily="34" charset="-122"/>
              </a:defRPr>
            </a:lvl1pPr>
            <a:lvl2pPr>
              <a:tabLst>
                <a:tab pos="365125" algn="l"/>
                <a:tab pos="812800" algn="l"/>
                <a:tab pos="1262063" algn="l"/>
                <a:tab pos="1711325" algn="l"/>
                <a:tab pos="2160588" algn="l"/>
                <a:tab pos="2609850" algn="l"/>
                <a:tab pos="3059113" algn="l"/>
                <a:tab pos="3508375" algn="l"/>
                <a:tab pos="3957638" algn="l"/>
                <a:tab pos="4406900" algn="l"/>
                <a:tab pos="4856163" algn="l"/>
                <a:tab pos="5305425" algn="l"/>
                <a:tab pos="5754688" algn="l"/>
                <a:tab pos="6203950" algn="l"/>
                <a:tab pos="6653213" algn="l"/>
                <a:tab pos="7102475" algn="l"/>
                <a:tab pos="7551738" algn="l"/>
                <a:tab pos="8001000" algn="l"/>
                <a:tab pos="8450263" algn="l"/>
                <a:tab pos="8899525" algn="l"/>
                <a:tab pos="9348788" algn="l"/>
              </a:tabLst>
              <a:defRPr>
                <a:solidFill>
                  <a:srgbClr val="000000"/>
                </a:solidFill>
                <a:latin typeface="Arial" panose="020B0604020202020204" pitchFamily="34" charset="0"/>
                <a:ea typeface="Microsoft YaHei" panose="020B0503020204020204" pitchFamily="34" charset="-122"/>
              </a:defRPr>
            </a:lvl2pPr>
            <a:lvl3pPr>
              <a:tabLst>
                <a:tab pos="365125" algn="l"/>
                <a:tab pos="812800" algn="l"/>
                <a:tab pos="1262063" algn="l"/>
                <a:tab pos="1711325" algn="l"/>
                <a:tab pos="2160588" algn="l"/>
                <a:tab pos="2609850" algn="l"/>
                <a:tab pos="3059113" algn="l"/>
                <a:tab pos="3508375" algn="l"/>
                <a:tab pos="3957638" algn="l"/>
                <a:tab pos="4406900" algn="l"/>
                <a:tab pos="4856163" algn="l"/>
                <a:tab pos="5305425" algn="l"/>
                <a:tab pos="5754688" algn="l"/>
                <a:tab pos="6203950" algn="l"/>
                <a:tab pos="6653213" algn="l"/>
                <a:tab pos="7102475" algn="l"/>
                <a:tab pos="7551738" algn="l"/>
                <a:tab pos="8001000" algn="l"/>
                <a:tab pos="8450263" algn="l"/>
                <a:tab pos="8899525" algn="l"/>
                <a:tab pos="9348788" algn="l"/>
              </a:tabLst>
              <a:defRPr>
                <a:solidFill>
                  <a:srgbClr val="000000"/>
                </a:solidFill>
                <a:latin typeface="Arial" panose="020B0604020202020204" pitchFamily="34" charset="0"/>
                <a:ea typeface="Microsoft YaHei" panose="020B0503020204020204" pitchFamily="34" charset="-122"/>
              </a:defRPr>
            </a:lvl3pPr>
            <a:lvl4pPr>
              <a:tabLst>
                <a:tab pos="365125" algn="l"/>
                <a:tab pos="812800" algn="l"/>
                <a:tab pos="1262063" algn="l"/>
                <a:tab pos="1711325" algn="l"/>
                <a:tab pos="2160588" algn="l"/>
                <a:tab pos="2609850" algn="l"/>
                <a:tab pos="3059113" algn="l"/>
                <a:tab pos="3508375" algn="l"/>
                <a:tab pos="3957638" algn="l"/>
                <a:tab pos="4406900" algn="l"/>
                <a:tab pos="4856163" algn="l"/>
                <a:tab pos="5305425" algn="l"/>
                <a:tab pos="5754688" algn="l"/>
                <a:tab pos="6203950" algn="l"/>
                <a:tab pos="6653213" algn="l"/>
                <a:tab pos="7102475" algn="l"/>
                <a:tab pos="7551738" algn="l"/>
                <a:tab pos="8001000" algn="l"/>
                <a:tab pos="8450263" algn="l"/>
                <a:tab pos="8899525" algn="l"/>
                <a:tab pos="9348788" algn="l"/>
              </a:tabLst>
              <a:defRPr>
                <a:solidFill>
                  <a:srgbClr val="000000"/>
                </a:solidFill>
                <a:latin typeface="Arial" panose="020B0604020202020204" pitchFamily="34" charset="0"/>
                <a:ea typeface="Microsoft YaHei" panose="020B0503020204020204" pitchFamily="34" charset="-122"/>
              </a:defRPr>
            </a:lvl4pPr>
            <a:lvl5pPr>
              <a:tabLst>
                <a:tab pos="365125" algn="l"/>
                <a:tab pos="812800" algn="l"/>
                <a:tab pos="1262063" algn="l"/>
                <a:tab pos="1711325" algn="l"/>
                <a:tab pos="2160588" algn="l"/>
                <a:tab pos="2609850" algn="l"/>
                <a:tab pos="3059113" algn="l"/>
                <a:tab pos="3508375" algn="l"/>
                <a:tab pos="3957638" algn="l"/>
                <a:tab pos="4406900" algn="l"/>
                <a:tab pos="4856163" algn="l"/>
                <a:tab pos="5305425" algn="l"/>
                <a:tab pos="5754688" algn="l"/>
                <a:tab pos="6203950" algn="l"/>
                <a:tab pos="6653213" algn="l"/>
                <a:tab pos="7102475" algn="l"/>
                <a:tab pos="7551738" algn="l"/>
                <a:tab pos="8001000" algn="l"/>
                <a:tab pos="8450263" algn="l"/>
                <a:tab pos="8899525" algn="l"/>
                <a:tab pos="93487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65125" algn="l"/>
                <a:tab pos="812800" algn="l"/>
                <a:tab pos="1262063" algn="l"/>
                <a:tab pos="1711325" algn="l"/>
                <a:tab pos="2160588" algn="l"/>
                <a:tab pos="2609850" algn="l"/>
                <a:tab pos="3059113" algn="l"/>
                <a:tab pos="3508375" algn="l"/>
                <a:tab pos="3957638" algn="l"/>
                <a:tab pos="4406900" algn="l"/>
                <a:tab pos="4856163" algn="l"/>
                <a:tab pos="5305425" algn="l"/>
                <a:tab pos="5754688" algn="l"/>
                <a:tab pos="6203950" algn="l"/>
                <a:tab pos="6653213" algn="l"/>
                <a:tab pos="7102475" algn="l"/>
                <a:tab pos="7551738" algn="l"/>
                <a:tab pos="8001000" algn="l"/>
                <a:tab pos="8450263" algn="l"/>
                <a:tab pos="8899525" algn="l"/>
                <a:tab pos="93487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65125" algn="l"/>
                <a:tab pos="812800" algn="l"/>
                <a:tab pos="1262063" algn="l"/>
                <a:tab pos="1711325" algn="l"/>
                <a:tab pos="2160588" algn="l"/>
                <a:tab pos="2609850" algn="l"/>
                <a:tab pos="3059113" algn="l"/>
                <a:tab pos="3508375" algn="l"/>
                <a:tab pos="3957638" algn="l"/>
                <a:tab pos="4406900" algn="l"/>
                <a:tab pos="4856163" algn="l"/>
                <a:tab pos="5305425" algn="l"/>
                <a:tab pos="5754688" algn="l"/>
                <a:tab pos="6203950" algn="l"/>
                <a:tab pos="6653213" algn="l"/>
                <a:tab pos="7102475" algn="l"/>
                <a:tab pos="7551738" algn="l"/>
                <a:tab pos="8001000" algn="l"/>
                <a:tab pos="8450263" algn="l"/>
                <a:tab pos="8899525" algn="l"/>
                <a:tab pos="93487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65125" algn="l"/>
                <a:tab pos="812800" algn="l"/>
                <a:tab pos="1262063" algn="l"/>
                <a:tab pos="1711325" algn="l"/>
                <a:tab pos="2160588" algn="l"/>
                <a:tab pos="2609850" algn="l"/>
                <a:tab pos="3059113" algn="l"/>
                <a:tab pos="3508375" algn="l"/>
                <a:tab pos="3957638" algn="l"/>
                <a:tab pos="4406900" algn="l"/>
                <a:tab pos="4856163" algn="l"/>
                <a:tab pos="5305425" algn="l"/>
                <a:tab pos="5754688" algn="l"/>
                <a:tab pos="6203950" algn="l"/>
                <a:tab pos="6653213" algn="l"/>
                <a:tab pos="7102475" algn="l"/>
                <a:tab pos="7551738" algn="l"/>
                <a:tab pos="8001000" algn="l"/>
                <a:tab pos="8450263" algn="l"/>
                <a:tab pos="8899525" algn="l"/>
                <a:tab pos="93487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65125" algn="l"/>
                <a:tab pos="812800" algn="l"/>
                <a:tab pos="1262063" algn="l"/>
                <a:tab pos="1711325" algn="l"/>
                <a:tab pos="2160588" algn="l"/>
                <a:tab pos="2609850" algn="l"/>
                <a:tab pos="3059113" algn="l"/>
                <a:tab pos="3508375" algn="l"/>
                <a:tab pos="3957638" algn="l"/>
                <a:tab pos="4406900" algn="l"/>
                <a:tab pos="4856163" algn="l"/>
                <a:tab pos="5305425" algn="l"/>
                <a:tab pos="5754688" algn="l"/>
                <a:tab pos="6203950" algn="l"/>
                <a:tab pos="6653213" algn="l"/>
                <a:tab pos="7102475" algn="l"/>
                <a:tab pos="7551738" algn="l"/>
                <a:tab pos="8001000" algn="l"/>
                <a:tab pos="8450263" algn="l"/>
                <a:tab pos="8899525" algn="l"/>
                <a:tab pos="9348788" algn="l"/>
              </a:tabLst>
              <a:defRPr>
                <a:solidFill>
                  <a:srgbClr val="000000"/>
                </a:solidFill>
                <a:latin typeface="Arial" panose="020B0604020202020204" pitchFamily="34" charset="0"/>
                <a:ea typeface="Microsoft YaHei" panose="020B0503020204020204" pitchFamily="34" charset="-122"/>
              </a:defRPr>
            </a:lvl9pPr>
          </a:lstStyle>
          <a:p>
            <a:pPr eaLnBrk="1" hangingPunct="1">
              <a:lnSpc>
                <a:spcPct val="95000"/>
              </a:lnSpc>
              <a:spcBef>
                <a:spcPts val="250"/>
              </a:spcBef>
              <a:buSzPct val="80000"/>
              <a:defRPr/>
            </a:pPr>
            <a:endParaRPr lang="en-US" altLang="en-US" sz="1000" b="1" dirty="0" smtClean="0"/>
          </a:p>
          <a:p>
            <a:pPr marL="360363" indent="-255588" eaLnBrk="1" hangingPunct="1">
              <a:lnSpc>
                <a:spcPct val="95000"/>
              </a:lnSpc>
              <a:spcBef>
                <a:spcPts val="500"/>
              </a:spcBef>
              <a:buClr>
                <a:srgbClr val="7AAEDF"/>
              </a:buClr>
              <a:buSzPct val="80000"/>
              <a:buFont typeface="Wingdings 3" panose="05040102010807070707" pitchFamily="18" charset="2"/>
              <a:buChar char=""/>
              <a:defRPr/>
            </a:pPr>
            <a:r>
              <a:rPr lang="en-IE" altLang="en-US" sz="2000" dirty="0" smtClean="0"/>
              <a:t>EUPATI has established national networks or </a:t>
            </a:r>
            <a:r>
              <a:rPr lang="en-IE" altLang="en-US" sz="2000" b="1" dirty="0" smtClean="0"/>
              <a:t>‘National Platforms’</a:t>
            </a:r>
          </a:p>
          <a:p>
            <a:pPr marL="360363" indent="-255588" eaLnBrk="1" hangingPunct="1">
              <a:lnSpc>
                <a:spcPct val="95000"/>
              </a:lnSpc>
              <a:spcBef>
                <a:spcPts val="500"/>
              </a:spcBef>
              <a:buClr>
                <a:srgbClr val="7AAEDF"/>
              </a:buClr>
              <a:buSzPct val="80000"/>
              <a:buFont typeface="Wingdings 3" panose="05040102010807070707" pitchFamily="18" charset="2"/>
              <a:buChar char=""/>
              <a:defRPr/>
            </a:pPr>
            <a:r>
              <a:rPr lang="en-IE" altLang="en-US" sz="2000" dirty="0" smtClean="0"/>
              <a:t>Platforms bring national partners – patients, academics &amp; industry – together</a:t>
            </a:r>
          </a:p>
          <a:p>
            <a:pPr marL="360363" indent="-255588" eaLnBrk="1" hangingPunct="1">
              <a:lnSpc>
                <a:spcPct val="95000"/>
              </a:lnSpc>
              <a:spcBef>
                <a:spcPts val="500"/>
              </a:spcBef>
              <a:buClr>
                <a:srgbClr val="7AAEDF"/>
              </a:buClr>
              <a:buSzPct val="80000"/>
              <a:buFont typeface="Wingdings 3" panose="05040102010807070707" pitchFamily="18" charset="2"/>
              <a:buChar char=""/>
              <a:defRPr/>
            </a:pPr>
            <a:r>
              <a:rPr lang="en-IE" altLang="en-US" sz="2000" dirty="0" smtClean="0"/>
              <a:t>Platforms identify national patient involvement priorities &amp; challenges</a:t>
            </a:r>
          </a:p>
          <a:p>
            <a:pPr marL="360363" indent="-255588" eaLnBrk="1" hangingPunct="1">
              <a:lnSpc>
                <a:spcPct val="95000"/>
              </a:lnSpc>
              <a:spcBef>
                <a:spcPts val="500"/>
              </a:spcBef>
              <a:buClr>
                <a:srgbClr val="7AAEDF"/>
              </a:buClr>
              <a:buSzPct val="80000"/>
              <a:buFont typeface="Wingdings 3" panose="05040102010807070707" pitchFamily="18" charset="2"/>
              <a:buChar char=""/>
              <a:defRPr/>
            </a:pPr>
            <a:r>
              <a:rPr lang="en-IE" altLang="en-US" sz="2000" dirty="0" smtClean="0"/>
              <a:t>Platforms organise activities/events to help national partners discuss important issues</a:t>
            </a:r>
          </a:p>
          <a:p>
            <a:pPr marL="360363" indent="-255588" eaLnBrk="1" hangingPunct="1">
              <a:lnSpc>
                <a:spcPct val="95000"/>
              </a:lnSpc>
              <a:spcBef>
                <a:spcPts val="500"/>
              </a:spcBef>
              <a:buClr>
                <a:srgbClr val="7AAEDF"/>
              </a:buClr>
              <a:buSzPct val="80000"/>
              <a:buFont typeface="Wingdings 3" panose="05040102010807070707" pitchFamily="18" charset="2"/>
              <a:buChar char=""/>
              <a:defRPr/>
            </a:pPr>
            <a:r>
              <a:rPr lang="en-IE" altLang="en-US" sz="2000" dirty="0" smtClean="0"/>
              <a:t>Platforms reach out to policy and decision-makers in government departments, regulatory bodies, ethics committees </a:t>
            </a:r>
            <a:r>
              <a:rPr lang="en-IE" altLang="en-US" sz="2000" dirty="0" err="1" smtClean="0"/>
              <a:t>etc</a:t>
            </a:r>
            <a:endParaRPr lang="en-US" altLang="en-US" sz="2000" dirty="0" smtClean="0"/>
          </a:p>
          <a:p>
            <a:pPr marL="363538" indent="-252413" eaLnBrk="1" hangingPunct="1">
              <a:lnSpc>
                <a:spcPct val="95000"/>
              </a:lnSpc>
              <a:spcBef>
                <a:spcPts val="500"/>
              </a:spcBef>
              <a:buSzPct val="80000"/>
              <a:defRPr/>
            </a:pPr>
            <a:endParaRPr lang="en-US" altLang="en-US" sz="2000" dirty="0" smtClean="0"/>
          </a:p>
          <a:p>
            <a:pPr marL="363538" indent="-252413" eaLnBrk="1" hangingPunct="1">
              <a:lnSpc>
                <a:spcPct val="95000"/>
              </a:lnSpc>
              <a:spcBef>
                <a:spcPts val="500"/>
              </a:spcBef>
              <a:buSzPct val="80000"/>
              <a:defRPr/>
            </a:pPr>
            <a:endParaRPr lang="en-US" altLang="en-US" sz="2000" dirty="0" smtClean="0"/>
          </a:p>
        </p:txBody>
      </p:sp>
      <p:pic>
        <p:nvPicPr>
          <p:cNvPr id="61444"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49" y="1323205"/>
            <a:ext cx="8856663"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395536" y="481444"/>
            <a:ext cx="66087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ea typeface="Microsoft YaHei" panose="020B0503020204020204" pitchFamily="34" charset="-122"/>
              </a:defRPr>
            </a:lvl1pPr>
            <a:lvl2pPr>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smtClean="0">
                <a:ln>
                  <a:noFill/>
                </a:ln>
                <a:solidFill>
                  <a:schemeClr val="tx1"/>
                </a:solidFill>
                <a:effectLst/>
                <a:uLnTx/>
                <a:uFillTx/>
                <a:latin typeface="Arial" panose="020B0604020202020204" pitchFamily="34" charset="0"/>
                <a:ea typeface="Microsoft YaHei" panose="020B0503020204020204" pitchFamily="34" charset="-122"/>
              </a:rPr>
              <a:t>EUPATI Toolbox –</a:t>
            </a:r>
            <a:r>
              <a:rPr kumimoji="0" lang="en-US" altLang="en-US" sz="2800" b="1" i="0" u="none" strike="noStrike" kern="0" cap="none" spc="0" normalizeH="0" noProof="0" dirty="0" smtClean="0">
                <a:ln>
                  <a:noFill/>
                </a:ln>
                <a:solidFill>
                  <a:schemeClr val="tx1"/>
                </a:solidFill>
                <a:effectLst/>
                <a:uLnTx/>
                <a:uFillTx/>
                <a:latin typeface="Arial" panose="020B0604020202020204" pitchFamily="34" charset="0"/>
                <a:ea typeface="Microsoft YaHei" panose="020B0503020204020204" pitchFamily="34" charset="-122"/>
              </a:rPr>
              <a:t> </a:t>
            </a:r>
            <a:r>
              <a:rPr kumimoji="0" lang="en-US" altLang="en-US" sz="2800" b="1" i="0" u="none" strike="noStrike" kern="0" cap="none" spc="0" normalizeH="0" noProof="0" dirty="0" smtClean="0">
                <a:ln>
                  <a:noFill/>
                </a:ln>
                <a:solidFill>
                  <a:srgbClr val="0070C0"/>
                </a:solidFill>
                <a:effectLst/>
                <a:uLnTx/>
                <a:uFillTx/>
                <a:latin typeface="Arial" panose="020B0604020202020204" pitchFamily="34" charset="0"/>
                <a:ea typeface="Microsoft YaHei" panose="020B0503020204020204" pitchFamily="34" charset="-122"/>
              </a:rPr>
              <a:t>Country pages</a:t>
            </a:r>
            <a:endParaRPr kumimoji="0" lang="en-IE" altLang="en-US" sz="2800" b="1" i="0" u="none" strike="noStrike" kern="0" cap="none" spc="0" normalizeH="0" baseline="0" noProof="0" dirty="0">
              <a:ln>
                <a:noFill/>
              </a:ln>
              <a:solidFill>
                <a:srgbClr val="0070C0"/>
              </a:solidFill>
              <a:effectLst/>
              <a:uLnTx/>
              <a:uFillTx/>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269787164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EUPATI TOOLBOX </a:t>
            </a:r>
            <a:br>
              <a:rPr lang="en-IE" dirty="0" smtClean="0"/>
            </a:br>
            <a:r>
              <a:rPr lang="en-IE" dirty="0" smtClean="0"/>
              <a:t>&amp; National activities</a:t>
            </a:r>
            <a:br>
              <a:rPr lang="en-IE" dirty="0" smtClean="0"/>
            </a:br>
            <a:r>
              <a:rPr lang="en-IE" dirty="0" smtClean="0">
                <a:solidFill>
                  <a:srgbClr val="FF0000"/>
                </a:solidFill>
              </a:rPr>
              <a:t>Slides</a:t>
            </a:r>
            <a:endParaRPr lang="en-US" dirty="0">
              <a:solidFill>
                <a:srgbClr val="FF0000"/>
              </a:solidFill>
            </a:endParaRPr>
          </a:p>
        </p:txBody>
      </p:sp>
    </p:spTree>
    <p:extLst>
      <p:ext uri="{BB962C8B-B14F-4D97-AF65-F5344CB8AC3E}">
        <p14:creationId xmlns:p14="http://schemas.microsoft.com/office/powerpoint/2010/main" val="367145982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E" dirty="0"/>
              <a:t>1 national </a:t>
            </a:r>
            <a:r>
              <a:rPr lang="en-IE" dirty="0" smtClean="0"/>
              <a:t>webinar/event</a:t>
            </a:r>
            <a:br>
              <a:rPr lang="en-IE" dirty="0" smtClean="0"/>
            </a:br>
            <a:r>
              <a:rPr lang="en-IE" dirty="0" smtClean="0"/>
              <a:t>INFORMATIVE</a:t>
            </a:r>
            <a:endParaRPr lang="en-US" dirty="0"/>
          </a:p>
        </p:txBody>
      </p:sp>
    </p:spTree>
    <p:extLst>
      <p:ext uri="{BB962C8B-B14F-4D97-AF65-F5344CB8AC3E}">
        <p14:creationId xmlns:p14="http://schemas.microsoft.com/office/powerpoint/2010/main" val="121376473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575" y="222810"/>
            <a:ext cx="7092968" cy="794664"/>
          </a:xfrm>
        </p:spPr>
        <p:txBody>
          <a:bodyPr/>
          <a:lstStyle/>
          <a:p>
            <a:r>
              <a:rPr lang="en-IE" dirty="0" smtClean="0"/>
              <a:t>Information webinar: agenda </a:t>
            </a:r>
            <a:r>
              <a:rPr lang="en-IE" dirty="0" smtClean="0">
                <a:solidFill>
                  <a:srgbClr val="0070C0"/>
                </a:solidFill>
              </a:rPr>
              <a:t>30 minutes</a:t>
            </a:r>
            <a:endParaRPr lang="en-US" dirty="0">
              <a:solidFill>
                <a:srgbClr val="0070C0"/>
              </a:solidFill>
            </a:endParaRPr>
          </a:p>
        </p:txBody>
      </p:sp>
      <p:sp>
        <p:nvSpPr>
          <p:cNvPr id="3" name="Content Placeholder 2"/>
          <p:cNvSpPr>
            <a:spLocks noGrp="1"/>
          </p:cNvSpPr>
          <p:nvPr>
            <p:ph idx="1"/>
          </p:nvPr>
        </p:nvSpPr>
        <p:spPr>
          <a:xfrm>
            <a:off x="334575" y="836712"/>
            <a:ext cx="5184575" cy="6675674"/>
          </a:xfrm>
        </p:spPr>
        <p:txBody>
          <a:bodyPr/>
          <a:lstStyle/>
          <a:p>
            <a:r>
              <a:rPr lang="en-IE" dirty="0" smtClean="0">
                <a:solidFill>
                  <a:srgbClr val="0070C0"/>
                </a:solidFill>
              </a:rPr>
              <a:t>ENP Chair introduces Toolbox &amp; vision</a:t>
            </a:r>
            <a:r>
              <a:rPr lang="en-IE" dirty="0" smtClean="0"/>
              <a:t> [10minutes]</a:t>
            </a:r>
          </a:p>
          <a:p>
            <a:pPr marL="0" indent="0">
              <a:buNone/>
            </a:pPr>
            <a:r>
              <a:rPr lang="en-IE" sz="1600" dirty="0" smtClean="0"/>
              <a:t>This could also be a EUPATI consortium member if there is someone who speaks your language:</a:t>
            </a:r>
          </a:p>
          <a:p>
            <a:pPr lvl="1"/>
            <a:r>
              <a:rPr lang="en-IE" dirty="0" smtClean="0"/>
              <a:t>Spanish = Rob Camp</a:t>
            </a:r>
          </a:p>
          <a:p>
            <a:pPr lvl="1"/>
            <a:r>
              <a:rPr lang="en-IE" dirty="0" smtClean="0"/>
              <a:t>French = </a:t>
            </a:r>
            <a:r>
              <a:rPr lang="en-IE" dirty="0" err="1" smtClean="0"/>
              <a:t>Eurordis</a:t>
            </a:r>
            <a:endParaRPr lang="en-IE" dirty="0" smtClean="0"/>
          </a:p>
          <a:p>
            <a:pPr lvl="1"/>
            <a:r>
              <a:rPr lang="en-IE" dirty="0" smtClean="0"/>
              <a:t>German = Matthew May, Jan Geissler, Ingrid Klingmann, David </a:t>
            </a:r>
            <a:r>
              <a:rPr lang="en-IE" dirty="0" err="1" smtClean="0"/>
              <a:t>Haerry</a:t>
            </a:r>
            <a:endParaRPr lang="en-IE" dirty="0" smtClean="0"/>
          </a:p>
          <a:p>
            <a:pPr lvl="1"/>
            <a:r>
              <a:rPr lang="en-IE" dirty="0" smtClean="0"/>
              <a:t>Italian = </a:t>
            </a:r>
            <a:r>
              <a:rPr lang="en-IE" dirty="0" err="1" smtClean="0"/>
              <a:t>Silvano</a:t>
            </a:r>
            <a:r>
              <a:rPr lang="en-IE" dirty="0" smtClean="0"/>
              <a:t> </a:t>
            </a:r>
            <a:r>
              <a:rPr lang="en-IE" dirty="0" err="1" smtClean="0"/>
              <a:t>Berioli</a:t>
            </a:r>
            <a:r>
              <a:rPr lang="en-IE" dirty="0" smtClean="0"/>
              <a:t>, Ilaria Piuzzi</a:t>
            </a:r>
          </a:p>
          <a:p>
            <a:pPr lvl="1"/>
            <a:r>
              <a:rPr lang="en-IE" dirty="0" smtClean="0"/>
              <a:t>Polish = ?</a:t>
            </a:r>
          </a:p>
          <a:p>
            <a:pPr marL="0" indent="0">
              <a:buNone/>
            </a:pPr>
            <a:r>
              <a:rPr lang="en-IE" dirty="0" smtClean="0"/>
              <a:t>Navigation of the Toolbox</a:t>
            </a:r>
          </a:p>
          <a:p>
            <a:pPr marL="0" indent="0">
              <a:buNone/>
            </a:pPr>
            <a:endParaRPr lang="en-IE" dirty="0" smtClean="0"/>
          </a:p>
          <a:p>
            <a:r>
              <a:rPr lang="en-IE" dirty="0" smtClean="0">
                <a:solidFill>
                  <a:srgbClr val="0070C0"/>
                </a:solidFill>
              </a:rPr>
              <a:t>Panel discussion about how to discover! adapt! </a:t>
            </a:r>
            <a:r>
              <a:rPr lang="en-IE" dirty="0">
                <a:solidFill>
                  <a:srgbClr val="0070C0"/>
                </a:solidFill>
              </a:rPr>
              <a:t>a</a:t>
            </a:r>
            <a:r>
              <a:rPr lang="en-IE" dirty="0" smtClean="0">
                <a:solidFill>
                  <a:srgbClr val="0070C0"/>
                </a:solidFill>
              </a:rPr>
              <a:t>nd share!</a:t>
            </a:r>
          </a:p>
          <a:p>
            <a:pPr marL="0" indent="0">
              <a:buNone/>
            </a:pPr>
            <a:r>
              <a:rPr lang="en-IE" dirty="0"/>
              <a:t>[10 minutes]</a:t>
            </a:r>
          </a:p>
          <a:p>
            <a:pPr lvl="1"/>
            <a:r>
              <a:rPr lang="en-IE" dirty="0"/>
              <a:t>ENP member</a:t>
            </a:r>
          </a:p>
          <a:p>
            <a:pPr lvl="1"/>
            <a:r>
              <a:rPr lang="en-IE" dirty="0"/>
              <a:t>National partner with interest in HTA</a:t>
            </a:r>
          </a:p>
          <a:p>
            <a:pPr lvl="1"/>
            <a:r>
              <a:rPr lang="en-IE" dirty="0"/>
              <a:t>National partner with interest in Clinical Trials</a:t>
            </a:r>
          </a:p>
          <a:p>
            <a:pPr lvl="1"/>
            <a:r>
              <a:rPr lang="en-IE" dirty="0"/>
              <a:t>National partner with interest in ??</a:t>
            </a:r>
          </a:p>
          <a:p>
            <a:r>
              <a:rPr lang="en-IE" dirty="0" smtClean="0"/>
              <a:t>Q&amp;A</a:t>
            </a:r>
          </a:p>
          <a:p>
            <a:pPr marL="0" indent="0">
              <a:buNone/>
            </a:pPr>
            <a:r>
              <a:rPr lang="en-IE" dirty="0" smtClean="0"/>
              <a:t>     </a:t>
            </a:r>
          </a:p>
          <a:p>
            <a:pPr marL="457200" lvl="1" indent="0">
              <a:buNone/>
            </a:pPr>
            <a:endParaRPr lang="en-I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2780928"/>
            <a:ext cx="2667000" cy="3794760"/>
          </a:xfrm>
          <a:prstGeom prst="rect">
            <a:avLst/>
          </a:prstGeom>
          <a:ln>
            <a:solidFill>
              <a:srgbClr val="0070C0"/>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1715203"/>
            <a:ext cx="3095625" cy="838200"/>
          </a:xfrm>
          <a:prstGeom prst="rect">
            <a:avLst/>
          </a:prstGeom>
          <a:ln>
            <a:solidFill>
              <a:srgbClr val="0070C0"/>
            </a:solidFill>
          </a:ln>
        </p:spPr>
      </p:pic>
    </p:spTree>
    <p:extLst>
      <p:ext uri="{BB962C8B-B14F-4D97-AF65-F5344CB8AC3E}">
        <p14:creationId xmlns:p14="http://schemas.microsoft.com/office/powerpoint/2010/main" val="154397121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E" dirty="0"/>
              <a:t>1 national </a:t>
            </a:r>
            <a:r>
              <a:rPr lang="en-IE" dirty="0" smtClean="0"/>
              <a:t>event/webinar</a:t>
            </a:r>
            <a:br>
              <a:rPr lang="en-IE" dirty="0" smtClean="0"/>
            </a:br>
            <a:r>
              <a:rPr lang="en-IE" dirty="0" smtClean="0"/>
              <a:t>THEMATIC</a:t>
            </a:r>
            <a:endParaRPr lang="en-US" dirty="0"/>
          </a:p>
        </p:txBody>
      </p:sp>
    </p:spTree>
    <p:extLst>
      <p:ext uri="{BB962C8B-B14F-4D97-AF65-F5344CB8AC3E}">
        <p14:creationId xmlns:p14="http://schemas.microsoft.com/office/powerpoint/2010/main" val="155813836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HTA training: agenda ½ day event</a:t>
            </a:r>
            <a:endParaRPr lang="en-US" dirty="0"/>
          </a:p>
        </p:txBody>
      </p:sp>
      <p:sp>
        <p:nvSpPr>
          <p:cNvPr id="3" name="Content Placeholder 2"/>
          <p:cNvSpPr>
            <a:spLocks noGrp="1"/>
          </p:cNvSpPr>
          <p:nvPr>
            <p:ph idx="1"/>
          </p:nvPr>
        </p:nvSpPr>
        <p:spPr>
          <a:xfrm>
            <a:off x="251520" y="1178721"/>
            <a:ext cx="4818096" cy="4247317"/>
          </a:xfrm>
        </p:spPr>
        <p:txBody>
          <a:bodyPr/>
          <a:lstStyle/>
          <a:p>
            <a:r>
              <a:rPr lang="en-IE" dirty="0" smtClean="0">
                <a:solidFill>
                  <a:srgbClr val="0070C0"/>
                </a:solidFill>
              </a:rPr>
              <a:t>Keynote</a:t>
            </a:r>
            <a:r>
              <a:rPr lang="en-IE" dirty="0" smtClean="0"/>
              <a:t> from EUPATI trainee about the benefits of studying course HTA module [5minutes]</a:t>
            </a:r>
          </a:p>
          <a:p>
            <a:pPr marL="0" indent="0">
              <a:buNone/>
            </a:pPr>
            <a:endParaRPr lang="en-IE" dirty="0" smtClean="0"/>
          </a:p>
          <a:p>
            <a:r>
              <a:rPr lang="en-IE" dirty="0" smtClean="0">
                <a:solidFill>
                  <a:srgbClr val="0070C0"/>
                </a:solidFill>
              </a:rPr>
              <a:t>Presentation</a:t>
            </a:r>
            <a:r>
              <a:rPr lang="en-IE" dirty="0" smtClean="0"/>
              <a:t> by national authority about HTA process and the role for patients [90 minutes]</a:t>
            </a:r>
          </a:p>
          <a:p>
            <a:endParaRPr lang="en-IE" dirty="0" smtClean="0"/>
          </a:p>
          <a:p>
            <a:r>
              <a:rPr lang="en-IE" dirty="0" smtClean="0">
                <a:solidFill>
                  <a:srgbClr val="0070C0"/>
                </a:solidFill>
              </a:rPr>
              <a:t>Practical use exercise </a:t>
            </a:r>
            <a:r>
              <a:rPr lang="en-IE" dirty="0" smtClean="0"/>
              <a:t>in HTA [90minutes]</a:t>
            </a:r>
          </a:p>
          <a:p>
            <a:pPr lvl="1"/>
            <a:r>
              <a:rPr lang="en-IE" dirty="0" smtClean="0"/>
              <a:t>Ask national authority to ask participants to review case studies of recent medicines up for review and the framework for evaluating them.</a:t>
            </a:r>
            <a:endParaRPr lang="en-US" dirty="0"/>
          </a:p>
        </p:txBody>
      </p:sp>
      <p:sp>
        <p:nvSpPr>
          <p:cNvPr id="5" name="TextBox 4"/>
          <p:cNvSpPr txBox="1"/>
          <p:nvPr/>
        </p:nvSpPr>
        <p:spPr>
          <a:xfrm>
            <a:off x="1187624" y="5517232"/>
            <a:ext cx="6836230" cy="1200329"/>
          </a:xfrm>
          <a:prstGeom prst="rect">
            <a:avLst/>
          </a:prstGeom>
          <a:noFill/>
          <a:ln w="38100">
            <a:solidFill>
              <a:srgbClr val="0070C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sysClr val="windowText" lastClr="000000"/>
                </a:solidFill>
                <a:effectLst/>
                <a:uLnTx/>
                <a:uFillTx/>
              </a:rPr>
              <a:t>REMEMBER:</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IE" sz="1800" b="0" i="0" u="none" strike="noStrike" kern="0" cap="none" spc="0" normalizeH="0" baseline="0" noProof="0" dirty="0" smtClean="0">
                <a:ln>
                  <a:noFill/>
                </a:ln>
                <a:solidFill>
                  <a:sysClr val="windowText" lastClr="000000"/>
                </a:solidFill>
                <a:effectLst/>
                <a:uLnTx/>
                <a:uFillTx/>
              </a:rPr>
              <a:t>Send relevant section of Toolbox as pre-reading</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IE" sz="1800" b="0" i="0" u="none" strike="noStrike" kern="0" cap="none" spc="0" normalizeH="0" baseline="0" noProof="0" dirty="0" smtClean="0">
                <a:ln>
                  <a:noFill/>
                </a:ln>
                <a:solidFill>
                  <a:sysClr val="windowText" lastClr="000000"/>
                </a:solidFill>
                <a:effectLst/>
                <a:uLnTx/>
                <a:uFillTx/>
              </a:rPr>
              <a:t>Use slides, infographics, videos from Toolbox in presentations</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IE" sz="1800" b="0" i="0" u="none" strike="noStrike" kern="0" cap="none" spc="0" normalizeH="0" baseline="0" noProof="0" dirty="0" smtClean="0">
                <a:ln>
                  <a:noFill/>
                </a:ln>
                <a:solidFill>
                  <a:sysClr val="windowText" lastClr="000000"/>
                </a:solidFill>
                <a:effectLst/>
                <a:uLnTx/>
                <a:uFillTx/>
              </a:rPr>
              <a:t>Consider preparing quiz questions based on Toolbox content</a:t>
            </a:r>
            <a:endParaRPr kumimoji="0" lang="en-US" sz="1800" b="0" i="0" u="none" strike="noStrike" kern="0" cap="none" spc="0" normalizeH="0" baseline="0" noProof="0" dirty="0" smtClean="0">
              <a:ln>
                <a:noFill/>
              </a:ln>
              <a:solidFill>
                <a:sysClr val="windowText" lastClr="000000"/>
              </a:solidFill>
              <a:effectLst/>
              <a:uLnTx/>
              <a:uFillTx/>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713379"/>
            <a:ext cx="2918713" cy="89161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1625" y="2977608"/>
            <a:ext cx="3890341" cy="2357236"/>
          </a:xfrm>
          <a:prstGeom prst="rect">
            <a:avLst/>
          </a:prstGeom>
        </p:spPr>
      </p:pic>
    </p:spTree>
    <p:extLst>
      <p:ext uri="{BB962C8B-B14F-4D97-AF65-F5344CB8AC3E}">
        <p14:creationId xmlns:p14="http://schemas.microsoft.com/office/powerpoint/2010/main" val="222203557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1512340"/>
            <a:ext cx="2438400" cy="904875"/>
          </a:xfrm>
          <a:prstGeom prst="rect">
            <a:avLst/>
          </a:prstGeom>
        </p:spPr>
      </p:pic>
      <p:sp>
        <p:nvSpPr>
          <p:cNvPr id="2" name="Title 1"/>
          <p:cNvSpPr>
            <a:spLocks noGrp="1"/>
          </p:cNvSpPr>
          <p:nvPr>
            <p:ph type="title"/>
          </p:nvPr>
        </p:nvSpPr>
        <p:spPr>
          <a:xfrm>
            <a:off x="323528" y="404665"/>
            <a:ext cx="7092968" cy="576063"/>
          </a:xfrm>
        </p:spPr>
        <p:txBody>
          <a:bodyPr/>
          <a:lstStyle/>
          <a:p>
            <a:r>
              <a:rPr lang="en-IE" dirty="0" smtClean="0"/>
              <a:t>Clinical research training: agenda</a:t>
            </a:r>
            <a:endParaRPr lang="en-US" dirty="0"/>
          </a:p>
        </p:txBody>
      </p:sp>
      <p:sp>
        <p:nvSpPr>
          <p:cNvPr id="3" name="Content Placeholder 2"/>
          <p:cNvSpPr>
            <a:spLocks noGrp="1"/>
          </p:cNvSpPr>
          <p:nvPr>
            <p:ph idx="1"/>
          </p:nvPr>
        </p:nvSpPr>
        <p:spPr>
          <a:xfrm>
            <a:off x="318076" y="980728"/>
            <a:ext cx="5262036" cy="5186035"/>
          </a:xfrm>
        </p:spPr>
        <p:txBody>
          <a:bodyPr/>
          <a:lstStyle/>
          <a:p>
            <a:pPr>
              <a:lnSpc>
                <a:spcPct val="80000"/>
              </a:lnSpc>
            </a:pPr>
            <a:r>
              <a:rPr lang="en-GB" dirty="0" smtClean="0">
                <a:solidFill>
                  <a:srgbClr val="0070C0"/>
                </a:solidFill>
              </a:rPr>
              <a:t>Views of the research expert </a:t>
            </a:r>
            <a:r>
              <a:rPr lang="en-GB" dirty="0">
                <a:solidFill>
                  <a:srgbClr val="0070C0"/>
                </a:solidFill>
              </a:rPr>
              <a:t>[20minutes]</a:t>
            </a:r>
          </a:p>
          <a:p>
            <a:pPr lvl="1">
              <a:lnSpc>
                <a:spcPct val="80000"/>
              </a:lnSpc>
            </a:pPr>
            <a:r>
              <a:rPr lang="en-GB" dirty="0" smtClean="0"/>
              <a:t>Understanding research design</a:t>
            </a:r>
          </a:p>
          <a:p>
            <a:pPr lvl="1">
              <a:lnSpc>
                <a:spcPct val="80000"/>
              </a:lnSpc>
            </a:pPr>
            <a:r>
              <a:rPr lang="en-GB" dirty="0" smtClean="0"/>
              <a:t>Evaluation of statistics in clinical trials</a:t>
            </a:r>
          </a:p>
          <a:p>
            <a:pPr lvl="1">
              <a:lnSpc>
                <a:spcPct val="80000"/>
              </a:lnSpc>
            </a:pPr>
            <a:r>
              <a:rPr lang="en-GB" dirty="0" smtClean="0"/>
              <a:t>Hierarchy of evidence</a:t>
            </a:r>
          </a:p>
          <a:p>
            <a:pPr>
              <a:lnSpc>
                <a:spcPct val="80000"/>
              </a:lnSpc>
            </a:pPr>
            <a:endParaRPr lang="en-GB" dirty="0" smtClean="0"/>
          </a:p>
          <a:p>
            <a:pPr>
              <a:lnSpc>
                <a:spcPct val="80000"/>
              </a:lnSpc>
            </a:pPr>
            <a:r>
              <a:rPr lang="en-GB" dirty="0">
                <a:solidFill>
                  <a:srgbClr val="0070C0"/>
                </a:solidFill>
              </a:rPr>
              <a:t>Views of development expert [20minutes]</a:t>
            </a:r>
          </a:p>
          <a:p>
            <a:pPr lvl="1">
              <a:lnSpc>
                <a:spcPct val="80000"/>
              </a:lnSpc>
            </a:pPr>
            <a:r>
              <a:rPr lang="en-GB" dirty="0"/>
              <a:t>Terminology / Conventions	</a:t>
            </a:r>
          </a:p>
          <a:p>
            <a:pPr lvl="1">
              <a:lnSpc>
                <a:spcPct val="80000"/>
              </a:lnSpc>
            </a:pPr>
            <a:r>
              <a:rPr lang="en-GB" dirty="0"/>
              <a:t>Medicines development pathway</a:t>
            </a:r>
          </a:p>
          <a:p>
            <a:pPr lvl="1">
              <a:lnSpc>
                <a:spcPct val="80000"/>
              </a:lnSpc>
            </a:pPr>
            <a:r>
              <a:rPr lang="en-GB" dirty="0"/>
              <a:t>Consent</a:t>
            </a:r>
          </a:p>
          <a:p>
            <a:pPr lvl="1">
              <a:lnSpc>
                <a:spcPct val="80000"/>
              </a:lnSpc>
            </a:pPr>
            <a:r>
              <a:rPr lang="en-GB" dirty="0"/>
              <a:t>Rules &amp; regulations</a:t>
            </a:r>
          </a:p>
          <a:p>
            <a:pPr lvl="1">
              <a:lnSpc>
                <a:spcPct val="80000"/>
              </a:lnSpc>
            </a:pPr>
            <a:r>
              <a:rPr lang="en-GB" dirty="0"/>
              <a:t>Clinical Trial Process</a:t>
            </a:r>
          </a:p>
          <a:p>
            <a:pPr lvl="1">
              <a:lnSpc>
                <a:spcPct val="80000"/>
              </a:lnSpc>
            </a:pPr>
            <a:r>
              <a:rPr lang="en-GB" dirty="0"/>
              <a:t>Forthcoming </a:t>
            </a:r>
            <a:r>
              <a:rPr lang="en-GB" dirty="0" smtClean="0"/>
              <a:t>developments</a:t>
            </a:r>
          </a:p>
          <a:p>
            <a:pPr marL="457200" lvl="1" indent="0">
              <a:lnSpc>
                <a:spcPct val="80000"/>
              </a:lnSpc>
              <a:buNone/>
            </a:pPr>
            <a:endParaRPr lang="en-GB" dirty="0"/>
          </a:p>
          <a:p>
            <a:pPr>
              <a:lnSpc>
                <a:spcPct val="80000"/>
              </a:lnSpc>
            </a:pPr>
            <a:r>
              <a:rPr lang="en-GB" dirty="0" smtClean="0">
                <a:solidFill>
                  <a:srgbClr val="0070C0"/>
                </a:solidFill>
              </a:rPr>
              <a:t>Views of the patient expert [30 minutes</a:t>
            </a:r>
            <a:r>
              <a:rPr lang="en-GB" dirty="0">
                <a:solidFill>
                  <a:srgbClr val="0070C0"/>
                </a:solidFill>
              </a:rPr>
              <a:t>]</a:t>
            </a:r>
          </a:p>
          <a:p>
            <a:pPr lvl="1">
              <a:lnSpc>
                <a:spcPct val="80000"/>
              </a:lnSpc>
            </a:pPr>
            <a:r>
              <a:rPr lang="en-GB" dirty="0" smtClean="0"/>
              <a:t>Challenges </a:t>
            </a:r>
            <a:r>
              <a:rPr lang="en-GB" dirty="0"/>
              <a:t>&amp; opportunities for clinical </a:t>
            </a:r>
            <a:r>
              <a:rPr lang="en-GB" dirty="0" smtClean="0"/>
              <a:t>research</a:t>
            </a:r>
          </a:p>
          <a:p>
            <a:pPr lvl="1">
              <a:lnSpc>
                <a:spcPct val="80000"/>
              </a:lnSpc>
            </a:pPr>
            <a:endParaRPr lang="en-GB" dirty="0"/>
          </a:p>
          <a:p>
            <a:pPr>
              <a:lnSpc>
                <a:spcPct val="80000"/>
              </a:lnSpc>
            </a:pPr>
            <a:r>
              <a:rPr lang="en-GB" dirty="0" smtClean="0">
                <a:solidFill>
                  <a:srgbClr val="0070C0"/>
                </a:solidFill>
              </a:rPr>
              <a:t>Views from the floor [30 minutes</a:t>
            </a:r>
            <a:r>
              <a:rPr lang="en-GB" dirty="0">
                <a:solidFill>
                  <a:srgbClr val="0070C0"/>
                </a:solidFill>
              </a:rPr>
              <a:t>]</a:t>
            </a:r>
          </a:p>
          <a:p>
            <a:pPr marL="0" indent="0">
              <a:lnSpc>
                <a:spcPct val="80000"/>
              </a:lnSpc>
              <a:buNone/>
            </a:pPr>
            <a:endParaRPr lang="en-GB" dirty="0" smtClean="0">
              <a:solidFill>
                <a:srgbClr val="0070C0"/>
              </a:solidFill>
            </a:endParaRPr>
          </a:p>
          <a:p>
            <a:endParaRPr lang="en-US" dirty="0"/>
          </a:p>
        </p:txBody>
      </p:sp>
      <p:sp>
        <p:nvSpPr>
          <p:cNvPr id="6" name="TextBox 5"/>
          <p:cNvSpPr txBox="1"/>
          <p:nvPr/>
        </p:nvSpPr>
        <p:spPr>
          <a:xfrm>
            <a:off x="1187624" y="5575741"/>
            <a:ext cx="6836230" cy="1200329"/>
          </a:xfrm>
          <a:prstGeom prst="rect">
            <a:avLst/>
          </a:prstGeom>
          <a:noFill/>
          <a:ln w="38100">
            <a:solidFill>
              <a:srgbClr val="0070C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sysClr val="windowText" lastClr="000000"/>
                </a:solidFill>
                <a:effectLst/>
                <a:uLnTx/>
                <a:uFillTx/>
              </a:rPr>
              <a:t>REMEMBER:</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IE" sz="1800" b="0" i="0" u="none" strike="noStrike" kern="0" cap="none" spc="0" normalizeH="0" baseline="0" noProof="0" dirty="0" smtClean="0">
                <a:ln>
                  <a:noFill/>
                </a:ln>
                <a:solidFill>
                  <a:sysClr val="windowText" lastClr="000000"/>
                </a:solidFill>
                <a:effectLst/>
                <a:uLnTx/>
                <a:uFillTx/>
              </a:rPr>
              <a:t>Send relevant section of Toolbox as pre-reading</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IE" sz="1800" b="0" i="0" u="none" strike="noStrike" kern="0" cap="none" spc="0" normalizeH="0" baseline="0" noProof="0" dirty="0" smtClean="0">
                <a:ln>
                  <a:noFill/>
                </a:ln>
                <a:solidFill>
                  <a:sysClr val="windowText" lastClr="000000"/>
                </a:solidFill>
                <a:effectLst/>
                <a:uLnTx/>
                <a:uFillTx/>
              </a:rPr>
              <a:t>Use slides, infographics, videos from Toolbox in presentations</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IE" sz="1800" b="0" i="0" u="none" strike="noStrike" kern="0" cap="none" spc="0" normalizeH="0" baseline="0" noProof="0" dirty="0" smtClean="0">
                <a:ln>
                  <a:noFill/>
                </a:ln>
                <a:solidFill>
                  <a:sysClr val="windowText" lastClr="000000"/>
                </a:solidFill>
                <a:effectLst/>
                <a:uLnTx/>
                <a:uFillTx/>
              </a:rPr>
              <a:t>Consider preparing quiz questions based on Toolbox </a:t>
            </a:r>
            <a:r>
              <a:rPr kumimoji="0" lang="en-IE" sz="1800" b="0" i="0" u="none" strike="noStrike" kern="0" cap="none" spc="0" normalizeH="0" baseline="0" noProof="0" dirty="0" err="1" smtClean="0">
                <a:ln>
                  <a:noFill/>
                </a:ln>
                <a:solidFill>
                  <a:sysClr val="windowText" lastClr="000000"/>
                </a:solidFill>
                <a:effectLst/>
                <a:uLnTx/>
                <a:uFillTx/>
              </a:rPr>
              <a:t>contentC</a:t>
            </a:r>
            <a:endParaRPr kumimoji="0" lang="en-US" sz="1800" b="0" i="0" u="none" strike="noStrike" kern="0" cap="none" spc="0" normalizeH="0" baseline="0" noProof="0" dirty="0" smtClean="0">
              <a:ln>
                <a:noFill/>
              </a:ln>
              <a:solidFill>
                <a:sysClr val="windowText" lastClr="000000"/>
              </a:solidFill>
              <a:effectLst/>
              <a:uLnTx/>
              <a:uFillTx/>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1025" y="836312"/>
            <a:ext cx="1440957" cy="144095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104" y="2580573"/>
            <a:ext cx="3436292" cy="368254"/>
          </a:xfrm>
          <a:prstGeom prst="rect">
            <a:avLst/>
          </a:prstGeom>
        </p:spPr>
      </p:pic>
    </p:spTree>
    <p:extLst>
      <p:ext uri="{BB962C8B-B14F-4D97-AF65-F5344CB8AC3E}">
        <p14:creationId xmlns:p14="http://schemas.microsoft.com/office/powerpoint/2010/main" val="202585142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5"/>
            <a:ext cx="7092968" cy="576063"/>
          </a:xfrm>
        </p:spPr>
        <p:txBody>
          <a:bodyPr/>
          <a:lstStyle/>
          <a:p>
            <a:r>
              <a:rPr lang="en-IE" dirty="0" smtClean="0"/>
              <a:t>Orphan drugs roundtable: agenda</a:t>
            </a:r>
            <a:endParaRPr lang="en-US" dirty="0"/>
          </a:p>
        </p:txBody>
      </p:sp>
      <p:sp>
        <p:nvSpPr>
          <p:cNvPr id="3" name="Content Placeholder 2"/>
          <p:cNvSpPr>
            <a:spLocks noGrp="1"/>
          </p:cNvSpPr>
          <p:nvPr>
            <p:ph idx="1"/>
          </p:nvPr>
        </p:nvSpPr>
        <p:spPr>
          <a:xfrm>
            <a:off x="318076" y="980728"/>
            <a:ext cx="5262036" cy="5075236"/>
          </a:xfrm>
        </p:spPr>
        <p:txBody>
          <a:bodyPr/>
          <a:lstStyle/>
          <a:p>
            <a:pPr>
              <a:lnSpc>
                <a:spcPct val="80000"/>
              </a:lnSpc>
            </a:pPr>
            <a:r>
              <a:rPr lang="en-GB" dirty="0" smtClean="0">
                <a:solidFill>
                  <a:srgbClr val="0070C0"/>
                </a:solidFill>
              </a:rPr>
              <a:t>Question 1 [60 minutes]</a:t>
            </a:r>
            <a:endParaRPr lang="en-GB" dirty="0">
              <a:solidFill>
                <a:srgbClr val="0070C0"/>
              </a:solidFill>
            </a:endParaRPr>
          </a:p>
          <a:p>
            <a:pPr lvl="1">
              <a:lnSpc>
                <a:spcPct val="80000"/>
              </a:lnSpc>
            </a:pPr>
            <a:r>
              <a:rPr lang="en-GB" dirty="0"/>
              <a:t>Patient expert in orphan drugs</a:t>
            </a:r>
          </a:p>
          <a:p>
            <a:pPr lvl="1">
              <a:lnSpc>
                <a:spcPct val="80000"/>
              </a:lnSpc>
            </a:pPr>
            <a:r>
              <a:rPr lang="en-GB" dirty="0" smtClean="0"/>
              <a:t>Academic expert in orphan drugs </a:t>
            </a:r>
          </a:p>
          <a:p>
            <a:pPr lvl="1">
              <a:lnSpc>
                <a:spcPct val="80000"/>
              </a:lnSpc>
            </a:pPr>
            <a:r>
              <a:rPr lang="en-GB" dirty="0" smtClean="0"/>
              <a:t>Industry expert in orphan drugs</a:t>
            </a:r>
          </a:p>
          <a:p>
            <a:pPr lvl="1">
              <a:lnSpc>
                <a:spcPct val="80000"/>
              </a:lnSpc>
            </a:pPr>
            <a:r>
              <a:rPr lang="en-GB" dirty="0" smtClean="0"/>
              <a:t>Relevant national partners [HTA, regulatory, government, policy </a:t>
            </a:r>
            <a:r>
              <a:rPr lang="en-GB" dirty="0" err="1" smtClean="0"/>
              <a:t>etc</a:t>
            </a:r>
            <a:r>
              <a:rPr lang="en-GB" dirty="0" smtClean="0"/>
              <a:t>]</a:t>
            </a:r>
          </a:p>
          <a:p>
            <a:pPr lvl="1">
              <a:lnSpc>
                <a:spcPct val="80000"/>
              </a:lnSpc>
            </a:pPr>
            <a:r>
              <a:rPr lang="en-GB" dirty="0" smtClean="0"/>
              <a:t>Best practice nationally or internationally</a:t>
            </a:r>
          </a:p>
          <a:p>
            <a:pPr>
              <a:lnSpc>
                <a:spcPct val="80000"/>
              </a:lnSpc>
            </a:pPr>
            <a:endParaRPr lang="en-GB" dirty="0" smtClean="0"/>
          </a:p>
          <a:p>
            <a:pPr>
              <a:lnSpc>
                <a:spcPct val="80000"/>
              </a:lnSpc>
            </a:pPr>
            <a:r>
              <a:rPr lang="en-GB" dirty="0" smtClean="0">
                <a:solidFill>
                  <a:srgbClr val="0070C0"/>
                </a:solidFill>
              </a:rPr>
              <a:t>Question 2 [60 minutes</a:t>
            </a:r>
            <a:r>
              <a:rPr lang="en-GB" dirty="0">
                <a:solidFill>
                  <a:srgbClr val="0070C0"/>
                </a:solidFill>
              </a:rPr>
              <a:t>]</a:t>
            </a:r>
          </a:p>
          <a:p>
            <a:pPr lvl="1">
              <a:lnSpc>
                <a:spcPct val="80000"/>
              </a:lnSpc>
            </a:pPr>
            <a:r>
              <a:rPr lang="en-GB" dirty="0"/>
              <a:t>Patient expert in orphan drugs</a:t>
            </a:r>
          </a:p>
          <a:p>
            <a:pPr lvl="1">
              <a:lnSpc>
                <a:spcPct val="80000"/>
              </a:lnSpc>
            </a:pPr>
            <a:r>
              <a:rPr lang="en-GB" dirty="0"/>
              <a:t>Academic expert in orphan drugs </a:t>
            </a:r>
          </a:p>
          <a:p>
            <a:pPr lvl="1">
              <a:lnSpc>
                <a:spcPct val="80000"/>
              </a:lnSpc>
            </a:pPr>
            <a:r>
              <a:rPr lang="en-GB" dirty="0"/>
              <a:t>Industry expert in orphan drugs</a:t>
            </a:r>
          </a:p>
          <a:p>
            <a:pPr lvl="1">
              <a:lnSpc>
                <a:spcPct val="80000"/>
              </a:lnSpc>
            </a:pPr>
            <a:r>
              <a:rPr lang="en-GB" dirty="0"/>
              <a:t>Relevant national partners [HTA, regulatory, government, policy </a:t>
            </a:r>
            <a:r>
              <a:rPr lang="en-GB" dirty="0" err="1"/>
              <a:t>etc</a:t>
            </a:r>
            <a:r>
              <a:rPr lang="en-GB" dirty="0"/>
              <a:t>]</a:t>
            </a:r>
          </a:p>
          <a:p>
            <a:pPr lvl="1">
              <a:lnSpc>
                <a:spcPct val="80000"/>
              </a:lnSpc>
            </a:pPr>
            <a:r>
              <a:rPr lang="en-GB" dirty="0"/>
              <a:t>Best practice nationally or internationally</a:t>
            </a:r>
          </a:p>
          <a:p>
            <a:pPr marL="457200" lvl="1" indent="0">
              <a:lnSpc>
                <a:spcPct val="80000"/>
              </a:lnSpc>
              <a:buNone/>
            </a:pPr>
            <a:endParaRPr lang="en-GB" dirty="0"/>
          </a:p>
          <a:p>
            <a:pPr>
              <a:lnSpc>
                <a:spcPct val="80000"/>
              </a:lnSpc>
            </a:pPr>
            <a:r>
              <a:rPr lang="en-GB" dirty="0" smtClean="0">
                <a:solidFill>
                  <a:srgbClr val="0070C0"/>
                </a:solidFill>
              </a:rPr>
              <a:t>Audience comments [30 minutes</a:t>
            </a:r>
            <a:r>
              <a:rPr lang="en-GB" dirty="0">
                <a:solidFill>
                  <a:srgbClr val="0070C0"/>
                </a:solidFill>
              </a:rPr>
              <a:t>]</a:t>
            </a:r>
          </a:p>
          <a:p>
            <a:pPr marL="0" indent="0">
              <a:lnSpc>
                <a:spcPct val="80000"/>
              </a:lnSpc>
              <a:buNone/>
            </a:pPr>
            <a:endParaRPr lang="en-GB" dirty="0" smtClean="0">
              <a:solidFill>
                <a:srgbClr val="0070C0"/>
              </a:solidFill>
            </a:endParaRPr>
          </a:p>
          <a:p>
            <a:endParaRPr lang="en-US" dirty="0"/>
          </a:p>
        </p:txBody>
      </p:sp>
      <p:sp>
        <p:nvSpPr>
          <p:cNvPr id="6" name="TextBox 5"/>
          <p:cNvSpPr txBox="1"/>
          <p:nvPr/>
        </p:nvSpPr>
        <p:spPr>
          <a:xfrm>
            <a:off x="1187624" y="5575741"/>
            <a:ext cx="6836230" cy="1200329"/>
          </a:xfrm>
          <a:prstGeom prst="rect">
            <a:avLst/>
          </a:prstGeom>
          <a:noFill/>
          <a:ln w="38100">
            <a:solidFill>
              <a:srgbClr val="0070C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sysClr val="windowText" lastClr="000000"/>
                </a:solidFill>
                <a:effectLst/>
                <a:uLnTx/>
                <a:uFillTx/>
              </a:rPr>
              <a:t>REMEMBER:</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IE" sz="1800" b="0" i="0" u="none" strike="noStrike" kern="0" cap="none" spc="0" normalizeH="0" baseline="0" noProof="0" dirty="0" smtClean="0">
                <a:ln>
                  <a:noFill/>
                </a:ln>
                <a:solidFill>
                  <a:sysClr val="windowText" lastClr="000000"/>
                </a:solidFill>
                <a:effectLst/>
                <a:uLnTx/>
                <a:uFillTx/>
              </a:rPr>
              <a:t>Send relevant section of Toolbox as pre-reading</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IE" sz="1800" b="0" i="0" u="none" strike="noStrike" kern="0" cap="none" spc="0" normalizeH="0" baseline="0" noProof="0" dirty="0" smtClean="0">
                <a:ln>
                  <a:noFill/>
                </a:ln>
                <a:solidFill>
                  <a:sysClr val="windowText" lastClr="000000"/>
                </a:solidFill>
                <a:effectLst/>
                <a:uLnTx/>
                <a:uFillTx/>
              </a:rPr>
              <a:t>Use slides, infographics, videos from Toolbox in presentations</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IE" sz="1800" b="0" i="0" u="none" strike="noStrike" kern="0" cap="none" spc="0" normalizeH="0" baseline="0" noProof="0" dirty="0" smtClean="0">
                <a:ln>
                  <a:noFill/>
                </a:ln>
                <a:solidFill>
                  <a:sysClr val="windowText" lastClr="000000"/>
                </a:solidFill>
                <a:effectLst/>
                <a:uLnTx/>
                <a:uFillTx/>
              </a:rPr>
              <a:t>Consider preparing quiz questions based on Toolbox </a:t>
            </a:r>
            <a:r>
              <a:rPr kumimoji="0" lang="en-IE" sz="1800" b="0" i="0" u="none" strike="noStrike" kern="0" cap="none" spc="0" normalizeH="0" baseline="0" noProof="0" dirty="0" err="1" smtClean="0">
                <a:ln>
                  <a:noFill/>
                </a:ln>
                <a:solidFill>
                  <a:sysClr val="windowText" lastClr="000000"/>
                </a:solidFill>
                <a:effectLst/>
                <a:uLnTx/>
                <a:uFillTx/>
              </a:rPr>
              <a:t>contentC</a:t>
            </a:r>
            <a:endParaRPr kumimoji="0" lang="en-US" sz="1800" b="0" i="0" u="none" strike="noStrike" kern="0" cap="none" spc="0" normalizeH="0" baseline="0" noProof="0" dirty="0" smtClean="0">
              <a:ln>
                <a:noFill/>
              </a:ln>
              <a:solidFill>
                <a:sysClr val="windowText" lastClr="000000"/>
              </a:solidFill>
              <a:effectLst/>
              <a:uLnTx/>
              <a:uFillTx/>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1412776"/>
            <a:ext cx="2887980" cy="4023360"/>
          </a:xfrm>
          <a:prstGeom prst="rect">
            <a:avLst/>
          </a:prstGeom>
        </p:spPr>
      </p:pic>
    </p:spTree>
    <p:extLst>
      <p:ext uri="{BB962C8B-B14F-4D97-AF65-F5344CB8AC3E}">
        <p14:creationId xmlns:p14="http://schemas.microsoft.com/office/powerpoint/2010/main" val="331461471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7544" y="3717032"/>
            <a:ext cx="8568952" cy="646331"/>
          </a:xfrm>
        </p:spPr>
        <p:txBody>
          <a:bodyPr/>
          <a:lstStyle/>
          <a:p>
            <a:r>
              <a:rPr lang="en-IE" dirty="0" smtClean="0"/>
              <a:t>3-5 regional roadshows</a:t>
            </a:r>
            <a:br>
              <a:rPr lang="en-IE" dirty="0" smtClean="0"/>
            </a:br>
            <a:r>
              <a:rPr lang="en-IE" dirty="0" smtClean="0"/>
              <a:t>“EUPATI TOOLBOX on the ROAD”</a:t>
            </a:r>
            <a:br>
              <a:rPr lang="en-IE" dirty="0" smtClean="0"/>
            </a:br>
            <a:r>
              <a:rPr lang="en-IE" dirty="0" smtClean="0"/>
              <a:t/>
            </a:r>
            <a:br>
              <a:rPr lang="en-IE" dirty="0" smtClean="0"/>
            </a:br>
            <a:r>
              <a:rPr lang="en-IE" dirty="0" smtClean="0"/>
              <a:t>INFORMATIVE or THEMATIC</a:t>
            </a:r>
            <a:endParaRPr lang="en-US" dirty="0"/>
          </a:p>
        </p:txBody>
      </p:sp>
    </p:spTree>
    <p:extLst>
      <p:ext uri="{BB962C8B-B14F-4D97-AF65-F5344CB8AC3E}">
        <p14:creationId xmlns:p14="http://schemas.microsoft.com/office/powerpoint/2010/main" val="175293487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Regional Roadshow: agenda</a:t>
            </a:r>
            <a:endParaRPr lang="en-US" dirty="0"/>
          </a:p>
        </p:txBody>
      </p:sp>
      <p:sp>
        <p:nvSpPr>
          <p:cNvPr id="3" name="Content Placeholder 2"/>
          <p:cNvSpPr>
            <a:spLocks noGrp="1"/>
          </p:cNvSpPr>
          <p:nvPr>
            <p:ph idx="1"/>
          </p:nvPr>
        </p:nvSpPr>
        <p:spPr>
          <a:xfrm>
            <a:off x="323528" y="1556793"/>
            <a:ext cx="8712967" cy="3447098"/>
          </a:xfrm>
        </p:spPr>
        <p:txBody>
          <a:bodyPr/>
          <a:lstStyle/>
          <a:p>
            <a:r>
              <a:rPr lang="en-IE" dirty="0" smtClean="0"/>
              <a:t>ENP Chair introduces EUPATI and the educated patient [20 minutes]</a:t>
            </a:r>
          </a:p>
          <a:p>
            <a:pPr marL="0" indent="0">
              <a:buNone/>
            </a:pPr>
            <a:endParaRPr lang="en-IE" dirty="0" smtClean="0"/>
          </a:p>
          <a:p>
            <a:r>
              <a:rPr lang="en-IE" dirty="0" smtClean="0"/>
              <a:t>ENP member gives a practical demonstration of the Toolbox </a:t>
            </a:r>
            <a:r>
              <a:rPr lang="en-IE" dirty="0"/>
              <a:t>[10minutes</a:t>
            </a:r>
            <a:r>
              <a:rPr lang="en-IE" dirty="0" smtClean="0"/>
              <a:t>]</a:t>
            </a:r>
          </a:p>
          <a:p>
            <a:endParaRPr lang="en-IE" dirty="0" smtClean="0"/>
          </a:p>
          <a:p>
            <a:r>
              <a:rPr lang="en-IE" dirty="0" smtClean="0"/>
              <a:t>Panel of patients, academic and industry debate the benefits of patient education and the opportunities for patient involvement in medicines R&amp;D [30 minutes]</a:t>
            </a:r>
          </a:p>
          <a:p>
            <a:pPr marL="0" indent="0">
              <a:buNone/>
            </a:pPr>
            <a:endParaRPr lang="en-IE" dirty="0" smtClean="0"/>
          </a:p>
          <a:p>
            <a:r>
              <a:rPr lang="en-IE" dirty="0" smtClean="0"/>
              <a:t>Discussion with the audience</a:t>
            </a:r>
            <a:r>
              <a:rPr lang="en-IE" dirty="0"/>
              <a:t> </a:t>
            </a:r>
            <a:r>
              <a:rPr lang="en-IE" dirty="0" smtClean="0"/>
              <a:t>[30 minutes]</a:t>
            </a:r>
            <a:endParaRPr lang="en-IE" dirty="0"/>
          </a:p>
          <a:p>
            <a:endParaRPr lang="en-IE" dirty="0"/>
          </a:p>
        </p:txBody>
      </p:sp>
      <p:sp>
        <p:nvSpPr>
          <p:cNvPr id="4" name="TextBox 3"/>
          <p:cNvSpPr txBox="1"/>
          <p:nvPr/>
        </p:nvSpPr>
        <p:spPr>
          <a:xfrm>
            <a:off x="1136499" y="5219916"/>
            <a:ext cx="5066515" cy="1200329"/>
          </a:xfrm>
          <a:prstGeom prst="rect">
            <a:avLst/>
          </a:prstGeom>
          <a:noFill/>
          <a:ln w="38100">
            <a:solidFill>
              <a:srgbClr val="0070C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sysClr val="windowText" lastClr="000000"/>
                </a:solidFill>
                <a:effectLst/>
                <a:uLnTx/>
                <a:uFillTx/>
              </a:rPr>
              <a:t>REMEMBER:</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IE" sz="1800" b="0" i="0" u="none" strike="noStrike" kern="0" cap="none" spc="0" normalizeH="0" baseline="0" noProof="0" dirty="0" smtClean="0">
                <a:ln>
                  <a:noFill/>
                </a:ln>
                <a:solidFill>
                  <a:sysClr val="windowText" lastClr="000000"/>
                </a:solidFill>
                <a:effectLst/>
                <a:uLnTx/>
                <a:uFillTx/>
              </a:rPr>
              <a:t>Play promotional video to introduce Toolbox</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IE" sz="1800" b="0" i="0" u="none" strike="noStrike" kern="0" cap="none" spc="0" normalizeH="0" baseline="0" noProof="0" dirty="0" smtClean="0">
                <a:ln>
                  <a:noFill/>
                </a:ln>
                <a:solidFill>
                  <a:sysClr val="windowText" lastClr="000000"/>
                </a:solidFill>
                <a:effectLst/>
                <a:uLnTx/>
                <a:uFillTx/>
              </a:rPr>
              <a:t>Share leaflets on the Toolbox at the event</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IE" sz="1800" b="0" i="0" u="none" strike="noStrike" kern="0" cap="none" spc="0" normalizeH="0" baseline="0" noProof="0" dirty="0" smtClean="0">
                <a:ln>
                  <a:noFill/>
                </a:ln>
                <a:solidFill>
                  <a:sysClr val="windowText" lastClr="000000"/>
                </a:solidFill>
                <a:effectLst/>
                <a:uLnTx/>
                <a:uFillTx/>
              </a:rPr>
              <a:t>Use examples from Toolbox in presentations</a:t>
            </a:r>
          </a:p>
        </p:txBody>
      </p:sp>
      <p:pic>
        <p:nvPicPr>
          <p:cNvPr id="1030" name="Picture 6" descr="http://www.resumetoreferral.com/wp-content/uploads/Free_Ireland_map_70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3671743"/>
            <a:ext cx="2020510" cy="266429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7100058" y="4651610"/>
            <a:ext cx="252208" cy="2787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72400" y="4077072"/>
            <a:ext cx="252208" cy="2787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100058" y="5493824"/>
            <a:ext cx="252208" cy="2787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416496" y="5643226"/>
            <a:ext cx="252208" cy="2787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524801" y="6290742"/>
            <a:ext cx="2223686" cy="369332"/>
          </a:xfrm>
          <a:prstGeom prst="rect">
            <a:avLst/>
          </a:prstGeom>
          <a:noFill/>
        </p:spPr>
        <p:txBody>
          <a:bodyPr wrap="none" rtlCol="0">
            <a:spAutoFit/>
          </a:bodyPr>
          <a:lstStyle/>
          <a:p>
            <a:r>
              <a:rPr lang="en-IE" b="1" dirty="0" err="1" smtClean="0"/>
              <a:t>e.g</a:t>
            </a:r>
            <a:r>
              <a:rPr lang="en-IE" b="1" dirty="0" smtClean="0"/>
              <a:t> Irish roadshow</a:t>
            </a:r>
            <a:endParaRPr lang="en-US" b="1" dirty="0"/>
          </a:p>
        </p:txBody>
      </p:sp>
    </p:spTree>
    <p:extLst>
      <p:ext uri="{BB962C8B-B14F-4D97-AF65-F5344CB8AC3E}">
        <p14:creationId xmlns:p14="http://schemas.microsoft.com/office/powerpoint/2010/main" val="58115119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0070C0"/>
                </a:solidFill>
              </a:rPr>
              <a:t>The EUPATI Toolbox – viewpoint of Jan</a:t>
            </a:r>
            <a:br>
              <a:rPr lang="en-IE" dirty="0" smtClean="0">
                <a:solidFill>
                  <a:srgbClr val="0070C0"/>
                </a:solidFill>
              </a:rPr>
            </a:br>
            <a:r>
              <a:rPr lang="en-IE" dirty="0" smtClean="0">
                <a:solidFill>
                  <a:srgbClr val="0070C0"/>
                </a:solidFill>
              </a:rPr>
              <a:t>in his role as the EUPATI Director</a:t>
            </a:r>
          </a:p>
        </p:txBody>
      </p:sp>
      <p:sp>
        <p:nvSpPr>
          <p:cNvPr id="3" name="Content Placeholder 2"/>
          <p:cNvSpPr>
            <a:spLocks noGrp="1"/>
          </p:cNvSpPr>
          <p:nvPr>
            <p:ph idx="1"/>
          </p:nvPr>
        </p:nvSpPr>
        <p:spPr>
          <a:xfrm>
            <a:off x="323529" y="1556793"/>
            <a:ext cx="8475984" cy="4391972"/>
          </a:xfrm>
        </p:spPr>
        <p:txBody>
          <a:bodyPr/>
          <a:lstStyle/>
          <a:p>
            <a:r>
              <a:rPr lang="en-IE" dirty="0" smtClean="0"/>
              <a:t>The Toolbox is our flagship “product” of this 5-year EUPATI project</a:t>
            </a:r>
          </a:p>
          <a:p>
            <a:pPr lvl="1"/>
            <a:r>
              <a:rPr lang="en-IE" dirty="0" smtClean="0"/>
              <a:t>Tremendous new resource</a:t>
            </a:r>
          </a:p>
          <a:p>
            <a:pPr lvl="1"/>
            <a:r>
              <a:rPr lang="en-IE" dirty="0" smtClean="0"/>
              <a:t>Built on EUPATI Patient Expert Training Course &amp; feedback received</a:t>
            </a:r>
          </a:p>
          <a:p>
            <a:pPr lvl="1"/>
            <a:r>
              <a:rPr lang="en-IE" dirty="0" smtClean="0"/>
              <a:t>7-lingual</a:t>
            </a:r>
          </a:p>
          <a:p>
            <a:pPr lvl="1"/>
            <a:r>
              <a:rPr lang="en-IE" dirty="0" smtClean="0"/>
              <a:t>Intends to reach 12,000+ and 100,000+ people</a:t>
            </a:r>
          </a:p>
          <a:p>
            <a:pPr lvl="1"/>
            <a:r>
              <a:rPr lang="en-IE" dirty="0" smtClean="0"/>
              <a:t>To be re-used and built upon by patient advocates (“discover, adapt, share.”)</a:t>
            </a:r>
          </a:p>
          <a:p>
            <a:pPr marL="457200" lvl="1" indent="0">
              <a:buNone/>
            </a:pPr>
            <a:endParaRPr lang="en-IE" dirty="0" smtClean="0"/>
          </a:p>
          <a:p>
            <a:r>
              <a:rPr lang="en-IE" dirty="0" smtClean="0"/>
              <a:t>Hopes and aspiration on use of Toolbox</a:t>
            </a:r>
          </a:p>
          <a:p>
            <a:pPr lvl="1"/>
            <a:r>
              <a:rPr lang="en-IE" dirty="0" smtClean="0"/>
              <a:t>Use it for your own patient community </a:t>
            </a:r>
          </a:p>
          <a:p>
            <a:pPr lvl="1"/>
            <a:r>
              <a:rPr lang="en-IE" dirty="0" smtClean="0"/>
              <a:t>For example: </a:t>
            </a:r>
          </a:p>
          <a:p>
            <a:pPr lvl="2"/>
            <a:r>
              <a:rPr lang="en-IE" dirty="0" smtClean="0"/>
              <a:t>How do CT work? What about pharmacovigilance? Differences and similarities of generics and originator products?</a:t>
            </a:r>
          </a:p>
          <a:p>
            <a:pPr lvl="2"/>
            <a:r>
              <a:rPr lang="en-IE" dirty="0" smtClean="0"/>
              <a:t>Adapt: Why is in especially important for the cancer community, a specific rare disease community, </a:t>
            </a:r>
            <a:r>
              <a:rPr lang="en-IE" dirty="0" err="1" smtClean="0"/>
              <a:t>etc</a:t>
            </a:r>
            <a:r>
              <a:rPr lang="en-IE" dirty="0" smtClean="0"/>
              <a:t>?</a:t>
            </a:r>
          </a:p>
          <a:p>
            <a:pPr marL="0" indent="0">
              <a:buNone/>
            </a:pPr>
            <a:endParaRPr lang="en-US" dirty="0"/>
          </a:p>
        </p:txBody>
      </p:sp>
    </p:spTree>
    <p:extLst>
      <p:ext uri="{BB962C8B-B14F-4D97-AF65-F5344CB8AC3E}">
        <p14:creationId xmlns:p14="http://schemas.microsoft.com/office/powerpoint/2010/main" val="340815208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E" dirty="0"/>
              <a:t>1 national </a:t>
            </a:r>
            <a:r>
              <a:rPr lang="en-IE" dirty="0" smtClean="0"/>
              <a:t>conference</a:t>
            </a:r>
            <a:br>
              <a:rPr lang="en-IE" dirty="0" smtClean="0"/>
            </a:br>
            <a:r>
              <a:rPr lang="en-IE" dirty="0" smtClean="0"/>
              <a:t>SUSTAINABILITY</a:t>
            </a:r>
            <a:endParaRPr lang="en-US" dirty="0"/>
          </a:p>
        </p:txBody>
      </p:sp>
    </p:spTree>
    <p:extLst>
      <p:ext uri="{BB962C8B-B14F-4D97-AF65-F5344CB8AC3E}">
        <p14:creationId xmlns:p14="http://schemas.microsoft.com/office/powerpoint/2010/main" val="411997379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National conference: agenda</a:t>
            </a:r>
            <a:endParaRPr lang="en-US" dirty="0"/>
          </a:p>
        </p:txBody>
      </p:sp>
      <p:sp>
        <p:nvSpPr>
          <p:cNvPr id="3" name="Content Placeholder 2"/>
          <p:cNvSpPr>
            <a:spLocks noGrp="1"/>
          </p:cNvSpPr>
          <p:nvPr>
            <p:ph idx="1"/>
          </p:nvPr>
        </p:nvSpPr>
        <p:spPr>
          <a:xfrm>
            <a:off x="323529" y="1556793"/>
            <a:ext cx="8475984" cy="5093702"/>
          </a:xfrm>
        </p:spPr>
        <p:txBody>
          <a:bodyPr/>
          <a:lstStyle/>
          <a:p>
            <a:r>
              <a:rPr lang="en-IE" dirty="0" smtClean="0"/>
              <a:t>Keynote by EUPATI fellow/trainee</a:t>
            </a:r>
          </a:p>
          <a:p>
            <a:endParaRPr lang="en-IE" dirty="0" smtClean="0"/>
          </a:p>
          <a:p>
            <a:r>
              <a:rPr lang="en-IE" dirty="0" smtClean="0"/>
              <a:t>Presentation of ENP activities in 2016 by ENP Chair</a:t>
            </a:r>
          </a:p>
          <a:p>
            <a:endParaRPr lang="en-IE" dirty="0" smtClean="0"/>
          </a:p>
          <a:p>
            <a:r>
              <a:rPr lang="en-IE" dirty="0"/>
              <a:t>Examples of the successful adaption and sharing of the Toolbox </a:t>
            </a:r>
            <a:r>
              <a:rPr lang="en-IE" dirty="0" smtClean="0"/>
              <a:t>nationally</a:t>
            </a:r>
          </a:p>
          <a:p>
            <a:pPr marL="0" indent="0">
              <a:buNone/>
            </a:pPr>
            <a:endParaRPr lang="en-US" dirty="0"/>
          </a:p>
          <a:p>
            <a:r>
              <a:rPr lang="en-IE" dirty="0" smtClean="0"/>
              <a:t>Panel: Benefits of patient education [patient, academic, industry, other] to discuss 3-4 questions around patient education and patient involvement</a:t>
            </a:r>
          </a:p>
          <a:p>
            <a:pPr marL="0" indent="0">
              <a:buNone/>
            </a:pPr>
            <a:endParaRPr lang="en-IE" dirty="0" smtClean="0"/>
          </a:p>
          <a:p>
            <a:r>
              <a:rPr lang="en-IE" dirty="0" smtClean="0"/>
              <a:t>Discussion: sustainability of the EUPATI National Platform and the value of partnership working: Patients-Academia-Industry</a:t>
            </a:r>
          </a:p>
          <a:p>
            <a:endParaRPr lang="en-IE" dirty="0"/>
          </a:p>
          <a:p>
            <a:r>
              <a:rPr lang="en-IE" dirty="0" smtClean="0">
                <a:solidFill>
                  <a:srgbClr val="FF0000"/>
                </a:solidFill>
              </a:rPr>
              <a:t>…….other ideas</a:t>
            </a:r>
          </a:p>
        </p:txBody>
      </p:sp>
    </p:spTree>
    <p:extLst>
      <p:ext uri="{BB962C8B-B14F-4D97-AF65-F5344CB8AC3E}">
        <p14:creationId xmlns:p14="http://schemas.microsoft.com/office/powerpoint/2010/main" val="216040565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E" dirty="0" smtClean="0"/>
              <a:t>ENP best practice</a:t>
            </a:r>
            <a:endParaRPr lang="en-US" dirty="0"/>
          </a:p>
        </p:txBody>
      </p:sp>
    </p:spTree>
    <p:extLst>
      <p:ext uri="{BB962C8B-B14F-4D97-AF65-F5344CB8AC3E}">
        <p14:creationId xmlns:p14="http://schemas.microsoft.com/office/powerpoint/2010/main" val="413430659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ENP activities in 2016</a:t>
            </a:r>
            <a:endParaRPr lang="en-US" dirty="0"/>
          </a:p>
        </p:txBody>
      </p:sp>
      <p:sp>
        <p:nvSpPr>
          <p:cNvPr id="3" name="Content Placeholder 2"/>
          <p:cNvSpPr>
            <a:spLocks noGrp="1"/>
          </p:cNvSpPr>
          <p:nvPr>
            <p:ph idx="1"/>
          </p:nvPr>
        </p:nvSpPr>
        <p:spPr>
          <a:xfrm>
            <a:off x="323529" y="1268760"/>
            <a:ext cx="8475984" cy="5509200"/>
          </a:xfrm>
        </p:spPr>
        <p:txBody>
          <a:bodyPr/>
          <a:lstStyle/>
          <a:p>
            <a:r>
              <a:rPr lang="en-IE" b="1" dirty="0" smtClean="0">
                <a:solidFill>
                  <a:srgbClr val="FF0000"/>
                </a:solidFill>
              </a:rPr>
              <a:t>Ireland: 17 February </a:t>
            </a:r>
            <a:r>
              <a:rPr lang="en-IE" dirty="0" smtClean="0">
                <a:solidFill>
                  <a:srgbClr val="FF0000"/>
                </a:solidFill>
              </a:rPr>
              <a:t>National webinar,</a:t>
            </a:r>
            <a:r>
              <a:rPr lang="en-IE" b="1" dirty="0" smtClean="0">
                <a:solidFill>
                  <a:srgbClr val="FF0000"/>
                </a:solidFill>
              </a:rPr>
              <a:t> April+ “</a:t>
            </a:r>
            <a:r>
              <a:rPr lang="en-IE" dirty="0" smtClean="0">
                <a:solidFill>
                  <a:srgbClr val="FF0000"/>
                </a:solidFill>
              </a:rPr>
              <a:t>EUPATI on the Road” – The National Platform team up with EUPATI fellows to bring the Toolbox to patients and the public in the major cities [Galway, Limerick, Cork, Belfast]. </a:t>
            </a:r>
          </a:p>
          <a:p>
            <a:pPr marL="0" indent="0">
              <a:buNone/>
            </a:pPr>
            <a:endParaRPr lang="en-IE" dirty="0" smtClean="0">
              <a:solidFill>
                <a:srgbClr val="FF0000"/>
              </a:solidFill>
            </a:endParaRPr>
          </a:p>
          <a:p>
            <a:r>
              <a:rPr lang="en-IE" b="1" dirty="0" smtClean="0">
                <a:solidFill>
                  <a:srgbClr val="FF0000"/>
                </a:solidFill>
              </a:rPr>
              <a:t>Spain: </a:t>
            </a:r>
            <a:r>
              <a:rPr lang="en-IE" dirty="0" err="1" smtClean="0">
                <a:solidFill>
                  <a:srgbClr val="FF0000"/>
                </a:solidFill>
              </a:rPr>
              <a:t>Biobanking</a:t>
            </a:r>
            <a:endParaRPr lang="en-IE" dirty="0" smtClean="0">
              <a:solidFill>
                <a:srgbClr val="FF0000"/>
              </a:solidFill>
            </a:endParaRPr>
          </a:p>
          <a:p>
            <a:pPr marL="0" indent="0">
              <a:buNone/>
            </a:pPr>
            <a:endParaRPr lang="en-IE" dirty="0" smtClean="0">
              <a:solidFill>
                <a:srgbClr val="FF0000"/>
              </a:solidFill>
            </a:endParaRPr>
          </a:p>
          <a:p>
            <a:r>
              <a:rPr lang="en-IE" b="1" dirty="0" smtClean="0">
                <a:solidFill>
                  <a:srgbClr val="FF0000"/>
                </a:solidFill>
              </a:rPr>
              <a:t>Italy: April, </a:t>
            </a:r>
            <a:r>
              <a:rPr lang="en-IE" dirty="0" smtClean="0">
                <a:solidFill>
                  <a:srgbClr val="FF0000"/>
                </a:solidFill>
              </a:rPr>
              <a:t>National conference</a:t>
            </a:r>
          </a:p>
          <a:p>
            <a:pPr marL="0" indent="0">
              <a:buNone/>
            </a:pPr>
            <a:endParaRPr lang="en-IE" dirty="0" smtClean="0">
              <a:solidFill>
                <a:srgbClr val="FF0000"/>
              </a:solidFill>
            </a:endParaRPr>
          </a:p>
          <a:p>
            <a:r>
              <a:rPr lang="en-IE" b="1" dirty="0" smtClean="0">
                <a:solidFill>
                  <a:srgbClr val="FF0000"/>
                </a:solidFill>
              </a:rPr>
              <a:t>Austria: </a:t>
            </a:r>
            <a:r>
              <a:rPr lang="en-IE" dirty="0" smtClean="0">
                <a:solidFill>
                  <a:srgbClr val="FF0000"/>
                </a:solidFill>
              </a:rPr>
              <a:t>Workshop on paediatric medicine</a:t>
            </a:r>
          </a:p>
          <a:p>
            <a:pPr marL="0" indent="0">
              <a:buNone/>
            </a:pPr>
            <a:endParaRPr lang="en-IE" dirty="0" smtClean="0">
              <a:solidFill>
                <a:srgbClr val="FF0000"/>
              </a:solidFill>
            </a:endParaRPr>
          </a:p>
          <a:p>
            <a:r>
              <a:rPr lang="en-IE" b="1" dirty="0" smtClean="0">
                <a:solidFill>
                  <a:srgbClr val="FF0000"/>
                </a:solidFill>
              </a:rPr>
              <a:t>Germany: February+ </a:t>
            </a:r>
            <a:r>
              <a:rPr lang="en-IE" dirty="0" smtClean="0">
                <a:solidFill>
                  <a:srgbClr val="FF0000"/>
                </a:solidFill>
              </a:rPr>
              <a:t>National webinars on clinical research</a:t>
            </a:r>
          </a:p>
          <a:p>
            <a:pPr marL="0" indent="0">
              <a:buNone/>
            </a:pPr>
            <a:endParaRPr lang="en-IE" dirty="0" smtClean="0">
              <a:solidFill>
                <a:srgbClr val="FF0000"/>
              </a:solidFill>
            </a:endParaRPr>
          </a:p>
          <a:p>
            <a:r>
              <a:rPr lang="en-IE" b="1" dirty="0" smtClean="0">
                <a:solidFill>
                  <a:srgbClr val="FF0000"/>
                </a:solidFill>
              </a:rPr>
              <a:t>UK: </a:t>
            </a:r>
            <a:r>
              <a:rPr lang="en-IE" dirty="0" smtClean="0">
                <a:solidFill>
                  <a:srgbClr val="FF0000"/>
                </a:solidFill>
              </a:rPr>
              <a:t>Event on patient and industry interaction with ABPI</a:t>
            </a:r>
          </a:p>
          <a:p>
            <a:pPr marL="0" indent="0">
              <a:buNone/>
            </a:pPr>
            <a:endParaRPr lang="en-IE" dirty="0" smtClean="0">
              <a:solidFill>
                <a:srgbClr val="FF0000"/>
              </a:solidFill>
            </a:endParaRPr>
          </a:p>
          <a:p>
            <a:r>
              <a:rPr lang="en-IE" b="1" dirty="0" smtClean="0">
                <a:solidFill>
                  <a:srgbClr val="FF0000"/>
                </a:solidFill>
              </a:rPr>
              <a:t>France:</a:t>
            </a:r>
          </a:p>
        </p:txBody>
      </p:sp>
    </p:spTree>
    <p:extLst>
      <p:ext uri="{BB962C8B-B14F-4D97-AF65-F5344CB8AC3E}">
        <p14:creationId xmlns:p14="http://schemas.microsoft.com/office/powerpoint/2010/main" val="335363596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0070C0"/>
                </a:solidFill>
              </a:rPr>
              <a:t>The EUPATI Toolbox – viewpoint of Jan</a:t>
            </a:r>
            <a:br>
              <a:rPr lang="en-IE" dirty="0">
                <a:solidFill>
                  <a:srgbClr val="0070C0"/>
                </a:solidFill>
              </a:rPr>
            </a:br>
            <a:r>
              <a:rPr lang="en-IE" dirty="0" smtClean="0">
                <a:solidFill>
                  <a:srgbClr val="0070C0"/>
                </a:solidFill>
              </a:rPr>
              <a:t>as German National Platform Chair</a:t>
            </a:r>
            <a:endParaRPr lang="en-US" dirty="0">
              <a:solidFill>
                <a:srgbClr val="0070C0"/>
              </a:solidFill>
            </a:endParaRPr>
          </a:p>
        </p:txBody>
      </p:sp>
      <p:sp>
        <p:nvSpPr>
          <p:cNvPr id="3" name="Content Placeholder 2"/>
          <p:cNvSpPr>
            <a:spLocks noGrp="1"/>
          </p:cNvSpPr>
          <p:nvPr>
            <p:ph idx="1"/>
          </p:nvPr>
        </p:nvSpPr>
        <p:spPr>
          <a:xfrm>
            <a:off x="323529" y="1556793"/>
            <a:ext cx="8475984" cy="5040559"/>
          </a:xfrm>
        </p:spPr>
        <p:txBody>
          <a:bodyPr/>
          <a:lstStyle/>
          <a:p>
            <a:r>
              <a:rPr lang="en-IE" dirty="0" smtClean="0"/>
              <a:t>National Webinar 1 – how does clinical development work</a:t>
            </a:r>
          </a:p>
          <a:p>
            <a:r>
              <a:rPr lang="en-IE" dirty="0" smtClean="0"/>
              <a:t>National Webinar 2 - what is the role of science in medicines R&amp;D, what is the role of industry, how does patient involvement work</a:t>
            </a:r>
          </a:p>
          <a:p>
            <a:pPr lvl="1"/>
            <a:r>
              <a:rPr lang="en-IE" dirty="0" smtClean="0"/>
              <a:t>Framework of patient involvement across R&amp;D lifecycle</a:t>
            </a:r>
          </a:p>
          <a:p>
            <a:pPr lvl="1"/>
            <a:r>
              <a:rPr lang="en-IE" dirty="0" smtClean="0"/>
              <a:t>Practical advocacy example 1 – HIV</a:t>
            </a:r>
          </a:p>
          <a:p>
            <a:pPr lvl="1"/>
            <a:r>
              <a:rPr lang="en-IE" dirty="0"/>
              <a:t>Practical advocacy </a:t>
            </a:r>
            <a:r>
              <a:rPr lang="en-IE" dirty="0" smtClean="0"/>
              <a:t>example 2 – Patient-driven Biobank</a:t>
            </a:r>
          </a:p>
          <a:p>
            <a:pPr lvl="1"/>
            <a:r>
              <a:rPr lang="en-IE" dirty="0" smtClean="0"/>
              <a:t>EUPATI Toolbox demo, and how does it apply to patient advocacy</a:t>
            </a:r>
          </a:p>
          <a:p>
            <a:r>
              <a:rPr lang="en-IE" dirty="0" smtClean="0"/>
              <a:t>All released to announce German National Platform launch </a:t>
            </a:r>
            <a:br>
              <a:rPr lang="en-IE" dirty="0" smtClean="0"/>
            </a:br>
            <a:r>
              <a:rPr lang="en-IE" dirty="0" smtClean="0"/>
              <a:t>on 20 Jan 2016</a:t>
            </a:r>
          </a:p>
          <a:p>
            <a:r>
              <a:rPr lang="en-IE" dirty="0" smtClean="0"/>
              <a:t>Motivation – to reach all patients and advocacy groups, independent of affiliation and level of organisation</a:t>
            </a:r>
          </a:p>
          <a:p>
            <a:r>
              <a:rPr lang="en-IE" dirty="0" smtClean="0"/>
              <a:t>Patient involvement in R&amp;D in Germany is not as developed as in other countries. Focus so far on care &amp; reimbursement, not research design and conduct</a:t>
            </a:r>
          </a:p>
          <a:p>
            <a:r>
              <a:rPr lang="en-IE" dirty="0" smtClean="0"/>
              <a:t>Launch on Facebook page, </a:t>
            </a:r>
            <a:r>
              <a:rPr lang="en-IE" dirty="0"/>
              <a:t>P</a:t>
            </a:r>
            <a:r>
              <a:rPr lang="en-IE" dirty="0" smtClean="0"/>
              <a:t>ress release to be sent via ENP Executive Committee (POs, Academia, Industry, Health Ministry, CA)</a:t>
            </a:r>
          </a:p>
          <a:p>
            <a:endParaRPr lang="en-US" dirty="0"/>
          </a:p>
        </p:txBody>
      </p:sp>
    </p:spTree>
    <p:extLst>
      <p:ext uri="{BB962C8B-B14F-4D97-AF65-F5344CB8AC3E}">
        <p14:creationId xmlns:p14="http://schemas.microsoft.com/office/powerpoint/2010/main" val="330572005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852936"/>
            <a:ext cx="8496944" cy="3168352"/>
          </a:xfrm>
        </p:spPr>
        <p:txBody>
          <a:bodyPr/>
          <a:lstStyle/>
          <a:p>
            <a:r>
              <a:rPr lang="en-GB" dirty="0" smtClean="0"/>
              <a:t/>
            </a:r>
            <a:br>
              <a:rPr lang="en-GB" dirty="0" smtClean="0"/>
            </a:br>
            <a:r>
              <a:rPr lang="en-IE" sz="3800" dirty="0">
                <a:solidFill>
                  <a:srgbClr val="0070C0"/>
                </a:solidFill>
              </a:rPr>
              <a:t>EUPATI Toolbox on Medicines R&amp;D</a:t>
            </a:r>
            <a:r>
              <a:rPr lang="en-GB" sz="3600" dirty="0" smtClean="0"/>
              <a:t/>
            </a:r>
            <a:br>
              <a:rPr lang="en-GB" sz="3600" dirty="0" smtClean="0"/>
            </a:br>
            <a:r>
              <a:rPr lang="en-GB" dirty="0" smtClean="0"/>
              <a:t/>
            </a:r>
            <a:br>
              <a:rPr lang="en-GB" dirty="0" smtClean="0"/>
            </a:br>
            <a:r>
              <a:rPr lang="en-GB" dirty="0" smtClean="0"/>
              <a:t>Discovering the Toolbox</a:t>
            </a:r>
            <a:br>
              <a:rPr lang="en-GB" dirty="0" smtClean="0"/>
            </a:br>
            <a:r>
              <a:rPr lang="en-GB" dirty="0" smtClean="0"/>
              <a:t/>
            </a:r>
            <a:br>
              <a:rPr lang="en-GB" dirty="0" smtClean="0"/>
            </a:br>
            <a:r>
              <a:rPr lang="en-GB" sz="2800" dirty="0" smtClean="0"/>
              <a:t/>
            </a:r>
            <a:br>
              <a:rPr lang="en-GB" sz="2800" dirty="0" smtClean="0"/>
            </a:br>
            <a:r>
              <a:rPr lang="en-IE" sz="2800" dirty="0" smtClean="0"/>
              <a:t>Matthew May, </a:t>
            </a:r>
            <a:r>
              <a:rPr lang="en-IE" sz="2800" b="0" dirty="0" smtClean="0"/>
              <a:t>EUPATI </a:t>
            </a:r>
            <a:r>
              <a:rPr lang="en-IE" sz="2800" b="0" dirty="0"/>
              <a:t>Work Package 4 </a:t>
            </a:r>
            <a:r>
              <a:rPr lang="en-IE" sz="2800" b="0" dirty="0" smtClean="0"/>
              <a:t>Leader</a:t>
            </a:r>
            <a:r>
              <a:rPr lang="en-GB" sz="2800" b="0" dirty="0" smtClean="0"/>
              <a:t/>
            </a:r>
            <a:br>
              <a:rPr lang="en-GB" sz="2800" b="0" dirty="0" smtClean="0"/>
            </a:br>
            <a:endParaRPr lang="en-GB" sz="2800" b="0" dirty="0"/>
          </a:p>
        </p:txBody>
      </p:sp>
    </p:spTree>
    <p:custDataLst>
      <p:tags r:id="rId1"/>
    </p:custDataLst>
    <p:extLst>
      <p:ext uri="{BB962C8B-B14F-4D97-AF65-F5344CB8AC3E}">
        <p14:creationId xmlns:p14="http://schemas.microsoft.com/office/powerpoint/2010/main" val="144856682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0070C0"/>
                </a:solidFill>
              </a:rPr>
              <a:t>The EUPATI Toolbox – </a:t>
            </a:r>
            <a:r>
              <a:rPr lang="en-IE" dirty="0" smtClean="0">
                <a:solidFill>
                  <a:srgbClr val="0070C0"/>
                </a:solidFill>
              </a:rPr>
              <a:t>Demonstration</a:t>
            </a:r>
            <a:r>
              <a:rPr lang="en-IE" dirty="0" smtClean="0"/>
              <a:t> </a:t>
            </a:r>
            <a:endParaRPr lang="en-US" dirty="0"/>
          </a:p>
        </p:txBody>
      </p:sp>
      <p:sp>
        <p:nvSpPr>
          <p:cNvPr id="3" name="Content Placeholder 2"/>
          <p:cNvSpPr>
            <a:spLocks noGrp="1"/>
          </p:cNvSpPr>
          <p:nvPr>
            <p:ph idx="1"/>
          </p:nvPr>
        </p:nvSpPr>
        <p:spPr>
          <a:xfrm>
            <a:off x="323529" y="1556793"/>
            <a:ext cx="8475984" cy="384721"/>
          </a:xfrm>
        </p:spPr>
        <p:txBody>
          <a:bodyPr/>
          <a:lstStyle/>
          <a:p>
            <a:r>
              <a:rPr lang="en-IE" dirty="0" smtClean="0"/>
              <a:t>Vimeo</a:t>
            </a:r>
            <a:endParaRPr lang="en-US" dirty="0"/>
          </a:p>
        </p:txBody>
      </p:sp>
    </p:spTree>
    <p:extLst>
      <p:ext uri="{BB962C8B-B14F-4D97-AF65-F5344CB8AC3E}">
        <p14:creationId xmlns:p14="http://schemas.microsoft.com/office/powerpoint/2010/main" val="258969609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852936"/>
            <a:ext cx="8496944" cy="2736304"/>
          </a:xfrm>
        </p:spPr>
        <p:txBody>
          <a:bodyPr/>
          <a:lstStyle/>
          <a:p>
            <a:r>
              <a:rPr lang="en-GB" dirty="0" smtClean="0"/>
              <a:t/>
            </a:r>
            <a:br>
              <a:rPr lang="en-GB" dirty="0" smtClean="0"/>
            </a:br>
            <a:r>
              <a:rPr lang="en-IE" sz="3800" dirty="0">
                <a:solidFill>
                  <a:srgbClr val="0070C0"/>
                </a:solidFill>
              </a:rPr>
              <a:t>EUPATI Toolbox on Medicines R&amp;D</a:t>
            </a:r>
            <a:r>
              <a:rPr lang="en-GB" sz="3600" dirty="0" smtClean="0"/>
              <a:t/>
            </a:r>
            <a:br>
              <a:rPr lang="en-GB" sz="3600" dirty="0" smtClean="0"/>
            </a:br>
            <a:r>
              <a:rPr lang="en-GB" dirty="0" smtClean="0"/>
              <a:t/>
            </a:r>
            <a:br>
              <a:rPr lang="en-GB" dirty="0" smtClean="0"/>
            </a:br>
            <a:r>
              <a:rPr lang="en-GB" dirty="0" smtClean="0"/>
              <a:t>Adapting and sharing the Toolbox</a:t>
            </a:r>
            <a:br>
              <a:rPr lang="en-GB" dirty="0" smtClean="0"/>
            </a:br>
            <a:r>
              <a:rPr lang="en-GB" dirty="0" smtClean="0"/>
              <a:t/>
            </a:r>
            <a:br>
              <a:rPr lang="en-GB" dirty="0" smtClean="0"/>
            </a:br>
            <a:r>
              <a:rPr lang="en-GB" sz="2800" dirty="0" smtClean="0"/>
              <a:t/>
            </a:r>
            <a:br>
              <a:rPr lang="en-GB" sz="2800" dirty="0" smtClean="0"/>
            </a:br>
            <a:r>
              <a:rPr lang="en-IE" sz="2800" dirty="0" smtClean="0"/>
              <a:t>Kay Warner, </a:t>
            </a:r>
            <a:r>
              <a:rPr lang="en-IE" sz="2800" b="0" dirty="0" smtClean="0"/>
              <a:t>EUPATI </a:t>
            </a:r>
            <a:r>
              <a:rPr lang="en-IE" sz="2800" b="0" dirty="0"/>
              <a:t>Work Package 4 Co-Leader</a:t>
            </a:r>
            <a:r>
              <a:rPr lang="en-GB" sz="2800" b="0" dirty="0" smtClean="0"/>
              <a:t/>
            </a:r>
            <a:br>
              <a:rPr lang="en-GB" sz="2800" b="0" dirty="0" smtClean="0"/>
            </a:br>
            <a:r>
              <a:rPr lang="en-GB" sz="2800" b="0" dirty="0" smtClean="0"/>
              <a:t>[Content Development </a:t>
            </a:r>
            <a:r>
              <a:rPr lang="en-GB" sz="2800" b="0" dirty="0" err="1" smtClean="0"/>
              <a:t>Workstream</a:t>
            </a:r>
            <a:r>
              <a:rPr lang="en-GB" sz="2800" b="0" dirty="0" smtClean="0"/>
              <a:t>]</a:t>
            </a:r>
            <a:endParaRPr lang="en-GB" sz="2800" b="0" dirty="0"/>
          </a:p>
        </p:txBody>
      </p:sp>
    </p:spTree>
    <p:custDataLst>
      <p:tags r:id="rId1"/>
    </p:custDataLst>
    <p:extLst>
      <p:ext uri="{BB962C8B-B14F-4D97-AF65-F5344CB8AC3E}">
        <p14:creationId xmlns:p14="http://schemas.microsoft.com/office/powerpoint/2010/main" val="66061966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44488" y="1340768"/>
            <a:ext cx="8403976" cy="4795159"/>
          </a:xfrm>
        </p:spPr>
        <p:txBody>
          <a:bodyPr/>
          <a:lstStyle/>
          <a:p>
            <a:r>
              <a:rPr lang="en-US" sz="2400" b="1" dirty="0" smtClean="0"/>
              <a:t>What we bring in and what we produce </a:t>
            </a:r>
            <a:br>
              <a:rPr lang="en-US" sz="2400" b="1" dirty="0" smtClean="0"/>
            </a:br>
            <a:r>
              <a:rPr lang="en-US" sz="2400" b="1" dirty="0" smtClean="0"/>
              <a:t>is free for unlimited use by the public</a:t>
            </a:r>
          </a:p>
          <a:p>
            <a:pPr marL="0">
              <a:lnSpc>
                <a:spcPct val="100000"/>
              </a:lnSpc>
              <a:spcBef>
                <a:spcPct val="0"/>
              </a:spcBef>
            </a:pPr>
            <a:r>
              <a:rPr lang="en-IE" altLang="en-US" sz="2400" b="1" dirty="0" smtClean="0"/>
              <a:t>You may:</a:t>
            </a:r>
          </a:p>
          <a:p>
            <a:pPr marL="857250" lvl="1" indent="-457200">
              <a:lnSpc>
                <a:spcPct val="100000"/>
              </a:lnSpc>
              <a:spcBef>
                <a:spcPct val="0"/>
              </a:spcBef>
              <a:buFont typeface="Arial" charset="0"/>
              <a:buChar char="•"/>
            </a:pPr>
            <a:r>
              <a:rPr lang="en-IE" altLang="en-US" sz="2000" dirty="0" smtClean="0"/>
              <a:t>Share tools: copy &amp; redistribute in </a:t>
            </a:r>
          </a:p>
          <a:p>
            <a:pPr marL="857250" lvl="1" indent="-457200">
              <a:lnSpc>
                <a:spcPct val="100000"/>
              </a:lnSpc>
              <a:spcBef>
                <a:spcPct val="0"/>
              </a:spcBef>
              <a:buFont typeface="Arial" charset="0"/>
              <a:buChar char="•"/>
            </a:pPr>
            <a:r>
              <a:rPr lang="en-IE" altLang="en-US" sz="2000" dirty="0" smtClean="0"/>
              <a:t>any medium/format</a:t>
            </a:r>
          </a:p>
          <a:p>
            <a:pPr marL="857250" lvl="1" indent="-457200">
              <a:lnSpc>
                <a:spcPct val="100000"/>
              </a:lnSpc>
              <a:spcBef>
                <a:spcPct val="0"/>
              </a:spcBef>
              <a:buFont typeface="Arial" charset="0"/>
              <a:buChar char="•"/>
            </a:pPr>
            <a:r>
              <a:rPr lang="en-IE" altLang="en-US" sz="2000" dirty="0" smtClean="0"/>
              <a:t>Adapt tools: remix, transform, &amp; build upon the material</a:t>
            </a:r>
          </a:p>
          <a:p>
            <a:pPr marL="0" lvl="0">
              <a:lnSpc>
                <a:spcPct val="100000"/>
              </a:lnSpc>
              <a:spcBef>
                <a:spcPct val="0"/>
              </a:spcBef>
              <a:defRPr/>
            </a:pPr>
            <a:r>
              <a:rPr lang="en-IE" altLang="en-US" sz="2400" b="1" dirty="0" smtClean="0"/>
              <a:t>You must:</a:t>
            </a:r>
          </a:p>
          <a:p>
            <a:pPr marL="857250" lvl="1" indent="-457200">
              <a:lnSpc>
                <a:spcPct val="100000"/>
              </a:lnSpc>
              <a:spcBef>
                <a:spcPct val="0"/>
              </a:spcBef>
              <a:buFont typeface="Arial" charset="0"/>
              <a:buChar char="•"/>
              <a:defRPr/>
            </a:pPr>
            <a:r>
              <a:rPr lang="en-IE" altLang="en-US" sz="2000" dirty="0" smtClean="0"/>
              <a:t>Give appropriate credit </a:t>
            </a:r>
          </a:p>
          <a:p>
            <a:pPr marL="857250" lvl="1" indent="-457200">
              <a:lnSpc>
                <a:spcPct val="100000"/>
              </a:lnSpc>
              <a:spcBef>
                <a:spcPct val="0"/>
              </a:spcBef>
              <a:buFont typeface="Arial" charset="0"/>
              <a:buChar char="•"/>
              <a:defRPr/>
            </a:pPr>
            <a:r>
              <a:rPr lang="en-IE" altLang="en-US" sz="2000" dirty="0" smtClean="0"/>
              <a:t>Provide a link to the license</a:t>
            </a:r>
          </a:p>
          <a:p>
            <a:pPr marL="857250" lvl="1" indent="-457200">
              <a:lnSpc>
                <a:spcPct val="100000"/>
              </a:lnSpc>
              <a:spcBef>
                <a:spcPct val="0"/>
              </a:spcBef>
              <a:buFont typeface="Arial" charset="0"/>
              <a:buChar char="•"/>
              <a:defRPr/>
            </a:pPr>
            <a:r>
              <a:rPr lang="en-IE" altLang="en-US" sz="2000" dirty="0" smtClean="0"/>
              <a:t>Indicate modifications</a:t>
            </a:r>
          </a:p>
          <a:p>
            <a:pPr marL="857250" lvl="1" indent="-457200">
              <a:lnSpc>
                <a:spcPct val="100000"/>
              </a:lnSpc>
              <a:spcBef>
                <a:spcPct val="0"/>
              </a:spcBef>
              <a:buFont typeface="Arial" charset="0"/>
              <a:buChar char="•"/>
              <a:defRPr/>
            </a:pPr>
            <a:r>
              <a:rPr lang="en-IE" altLang="en-US" sz="2000" dirty="0" smtClean="0"/>
              <a:t>Distribute adapted content under creative commons license</a:t>
            </a:r>
          </a:p>
          <a:p>
            <a:pPr marL="0" lvl="0">
              <a:lnSpc>
                <a:spcPct val="100000"/>
              </a:lnSpc>
              <a:spcBef>
                <a:spcPct val="0"/>
              </a:spcBef>
              <a:defRPr/>
            </a:pPr>
            <a:r>
              <a:rPr lang="en-IE" altLang="en-US" sz="2400" b="1" dirty="0" smtClean="0"/>
              <a:t>You may not: </a:t>
            </a:r>
          </a:p>
          <a:p>
            <a:pPr marL="400050" lvl="1">
              <a:lnSpc>
                <a:spcPct val="100000"/>
              </a:lnSpc>
              <a:spcBef>
                <a:spcPct val="0"/>
              </a:spcBef>
              <a:buFont typeface="Arial" charset="0"/>
              <a:buChar char="•"/>
              <a:defRPr/>
            </a:pPr>
            <a:r>
              <a:rPr lang="en-IE" altLang="en-US" sz="2000" dirty="0" smtClean="0"/>
              <a:t>Use the licensed material for commercial purposes</a:t>
            </a:r>
          </a:p>
          <a:p>
            <a:pPr marL="457200" indent="-457200">
              <a:lnSpc>
                <a:spcPct val="100000"/>
              </a:lnSpc>
              <a:spcBef>
                <a:spcPct val="0"/>
              </a:spcBef>
              <a:buFont typeface="Arial" charset="0"/>
              <a:buChar char="•"/>
            </a:pPr>
            <a:endParaRPr lang="en-IE" altLang="en-US" sz="2400" dirty="0" smtClean="0"/>
          </a:p>
        </p:txBody>
      </p:sp>
      <p:sp>
        <p:nvSpPr>
          <p:cNvPr id="3" name="Titel 2"/>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Autofit/>
          </a:bodyPr>
          <a:lstStyle/>
          <a:p>
            <a:pPr fontAlgn="auto">
              <a:spcAft>
                <a:spcPts val="0"/>
              </a:spcAft>
            </a:pPr>
            <a:r>
              <a:rPr lang="de-DE" dirty="0"/>
              <a:t>Public </a:t>
            </a:r>
            <a:r>
              <a:rPr lang="de-DE" dirty="0" err="1"/>
              <a:t>license</a:t>
            </a:r>
            <a:r>
              <a:rPr lang="de-DE" dirty="0"/>
              <a:t> model </a:t>
            </a:r>
            <a:r>
              <a:rPr lang="de-DE" dirty="0" err="1"/>
              <a:t>guarantees</a:t>
            </a:r>
            <a:r>
              <a:rPr lang="de-DE" dirty="0"/>
              <a:t> </a:t>
            </a:r>
            <a:br>
              <a:rPr lang="de-DE" dirty="0"/>
            </a:br>
            <a:r>
              <a:rPr lang="de-DE" dirty="0" err="1" smtClean="0"/>
              <a:t>ownership</a:t>
            </a:r>
            <a:r>
              <a:rPr lang="de-DE" dirty="0" smtClean="0"/>
              <a:t> </a:t>
            </a:r>
            <a:r>
              <a:rPr lang="de-DE" dirty="0" err="1" smtClean="0"/>
              <a:t>and</a:t>
            </a:r>
            <a:r>
              <a:rPr lang="de-DE" dirty="0" smtClean="0"/>
              <a:t> </a:t>
            </a:r>
            <a:r>
              <a:rPr lang="de-DE" dirty="0" err="1" smtClean="0"/>
              <a:t>re-use</a:t>
            </a:r>
            <a:r>
              <a:rPr lang="de-DE" dirty="0" smtClean="0"/>
              <a:t> </a:t>
            </a:r>
            <a:r>
              <a:rPr lang="de-DE" dirty="0" err="1"/>
              <a:t>by</a:t>
            </a:r>
            <a:r>
              <a:rPr lang="de-DE" dirty="0"/>
              <a:t> </a:t>
            </a:r>
            <a:r>
              <a:rPr lang="de-DE" dirty="0" err="1"/>
              <a:t>the</a:t>
            </a:r>
            <a:r>
              <a:rPr lang="de-DE" dirty="0"/>
              <a:t> </a:t>
            </a:r>
            <a:r>
              <a:rPr lang="de-DE" dirty="0" err="1" smtClean="0"/>
              <a:t>public</a:t>
            </a:r>
            <a:endParaRPr lang="de-DE" dirty="0"/>
          </a:p>
        </p:txBody>
      </p:sp>
      <p:pic>
        <p:nvPicPr>
          <p:cNvPr id="4" name="Picture 3"/>
          <p:cNvPicPr>
            <a:picLocks noChangeAspect="1"/>
          </p:cNvPicPr>
          <p:nvPr/>
        </p:nvPicPr>
        <p:blipFill>
          <a:blip r:embed="rId4" cstate="print"/>
          <a:stretch>
            <a:fillRect/>
          </a:stretch>
        </p:blipFill>
        <p:spPr>
          <a:xfrm>
            <a:off x="6444208" y="1988840"/>
            <a:ext cx="2370727" cy="795887"/>
          </a:xfrm>
          <a:prstGeom prst="rect">
            <a:avLst/>
          </a:prstGeom>
        </p:spPr>
      </p:pic>
    </p:spTree>
    <p:custDataLst>
      <p:tags r:id="rId1"/>
    </p:custDataLst>
    <p:extLst>
      <p:ext uri="{BB962C8B-B14F-4D97-AF65-F5344CB8AC3E}">
        <p14:creationId xmlns:p14="http://schemas.microsoft.com/office/powerpoint/2010/main" val="3673081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UPATI PPT template - general-1">
  <a:themeElements>
    <a:clrScheme name="EUPATI 2">
      <a:dk1>
        <a:srgbClr val="000000"/>
      </a:dk1>
      <a:lt1>
        <a:srgbClr val="FFFFFF"/>
      </a:lt1>
      <a:dk2>
        <a:srgbClr val="FFFFFF"/>
      </a:dk2>
      <a:lt2>
        <a:srgbClr val="808080"/>
      </a:lt2>
      <a:accent1>
        <a:srgbClr val="7AAEDF"/>
      </a:accent1>
      <a:accent2>
        <a:srgbClr val="2C77BC"/>
      </a:accent2>
      <a:accent3>
        <a:srgbClr val="042E6F"/>
      </a:accent3>
      <a:accent4>
        <a:srgbClr val="AADEE8"/>
      </a:accent4>
      <a:accent5>
        <a:srgbClr val="585858"/>
      </a:accent5>
      <a:accent6>
        <a:srgbClr val="F8B334"/>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UPATI PPT template - general-1">
  <a:themeElements>
    <a:clrScheme name="EUPATI 2">
      <a:dk1>
        <a:srgbClr val="000000"/>
      </a:dk1>
      <a:lt1>
        <a:srgbClr val="FFFFFF"/>
      </a:lt1>
      <a:dk2>
        <a:srgbClr val="FFFFFF"/>
      </a:dk2>
      <a:lt2>
        <a:srgbClr val="808080"/>
      </a:lt2>
      <a:accent1>
        <a:srgbClr val="7AAEDF"/>
      </a:accent1>
      <a:accent2>
        <a:srgbClr val="2C77BC"/>
      </a:accent2>
      <a:accent3>
        <a:srgbClr val="042E6F"/>
      </a:accent3>
      <a:accent4>
        <a:srgbClr val="AADEE8"/>
      </a:accent4>
      <a:accent5>
        <a:srgbClr val="585858"/>
      </a:accent5>
      <a:accent6>
        <a:srgbClr val="F8B334"/>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EUPATI Template Interim Review</Template>
  <TotalTime>4131</TotalTime>
  <Words>3057</Words>
  <Application>Microsoft Office PowerPoint</Application>
  <PresentationFormat>On-screen Show (4:3)</PresentationFormat>
  <Paragraphs>437</Paragraphs>
  <Slides>43</Slides>
  <Notes>41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43</vt:i4>
      </vt:variant>
    </vt:vector>
  </HeadingPairs>
  <TitlesOfParts>
    <vt:vector size="54" baseType="lpstr">
      <vt:lpstr>Arial Unicode MS</vt:lpstr>
      <vt:lpstr>Microsoft YaHei</vt:lpstr>
      <vt:lpstr>Aharoni</vt:lpstr>
      <vt:lpstr>Arial</vt:lpstr>
      <vt:lpstr>Calibri</vt:lpstr>
      <vt:lpstr>Times New Roman</vt:lpstr>
      <vt:lpstr>Wingdings</vt:lpstr>
      <vt:lpstr>Wingdings 3</vt:lpstr>
      <vt:lpstr>EUPATI PPT template - general-1</vt:lpstr>
      <vt:lpstr>1_EUPATI PPT template - general-1</vt:lpstr>
      <vt:lpstr>3_Office Theme</vt:lpstr>
      <vt:lpstr>EUPATI Toolbox on Medicines R&amp;D  EUPATI National Platforms  &amp; EUPATI Fellows &amp; Trainees   Communications Webinar 18 January 2016 2pmGMT / 3pmCET  </vt:lpstr>
      <vt:lpstr>EUPATI Toolbox on Medicines R&amp;D  AGENDA</vt:lpstr>
      <vt:lpstr> EUPATI Toolbox on Medicines R&amp;D  The vision for the Toolbox &amp; The plans in Germany   Jan Geissler, EUPATI Project Director</vt:lpstr>
      <vt:lpstr>The EUPATI Toolbox – viewpoint of Jan in his role as the EUPATI Director</vt:lpstr>
      <vt:lpstr>The EUPATI Toolbox – viewpoint of Jan as German National Platform Chair</vt:lpstr>
      <vt:lpstr> EUPATI Toolbox on Medicines R&amp;D  Discovering the Toolbox   Matthew May, EUPATI Work Package 4 Leader </vt:lpstr>
      <vt:lpstr>The EUPATI Toolbox – Demonstration </vt:lpstr>
      <vt:lpstr> EUPATI Toolbox on Medicines R&amp;D  Adapting and sharing the Toolbox   Kay Warner, EUPATI Work Package 4 Co-Leader [Content Development Workstream]</vt:lpstr>
      <vt:lpstr>Public license model guarantees  ownership and re-use by the public</vt:lpstr>
      <vt:lpstr>How can content from toolbox be adapted?  </vt:lpstr>
      <vt:lpstr>Some examples of how tools might be used nationally - top 5 ways</vt:lpstr>
      <vt:lpstr>QUESTIONS &amp; ANSWERS  Laura </vt:lpstr>
      <vt:lpstr> EUPATI Toolbox on Medicines R&amp;D  Support from EUPATI  for national activities   Rob Camp, EUPATI Communications Manager</vt:lpstr>
      <vt:lpstr>Goal – use of EUPATI website/system</vt:lpstr>
      <vt:lpstr>DISCOVER! ADAPT! SHARE! </vt:lpstr>
      <vt:lpstr>.</vt:lpstr>
      <vt:lpstr>Getting started</vt:lpstr>
      <vt:lpstr>2016 – the year of communication!</vt:lpstr>
      <vt:lpstr> EUPATI Toolbox on Medicines R&amp;D  National activities &amp; the Toolbox   Laura Kavanagh, EUPATI National Platforms Coordinator</vt:lpstr>
      <vt:lpstr>ENP Action Plan 2016 – Discovering, Adapting &amp; Sharing the TOOLBOX  </vt:lpstr>
      <vt:lpstr>5***** NATIONAL PLATFORM will:</vt:lpstr>
      <vt:lpstr>Ongoing communication – Local communication consultant, EUPATI fellows/trainees &amp; ENP members</vt:lpstr>
      <vt:lpstr>QUESTIONS &amp; ANSWERS Please ‘raise your hand’.      To raise your hand, go to the attendee section, click on the 5th icon, this is the icon with the hand symbol [see above].</vt:lpstr>
      <vt:lpstr>EUPATI TOOLBOX on Medicines R&amp;D Slides</vt:lpstr>
      <vt:lpstr>PowerPoint Presentation</vt:lpstr>
      <vt:lpstr>PowerPoint Presentation</vt:lpstr>
      <vt:lpstr>PowerPoint Presentation</vt:lpstr>
      <vt:lpstr>PowerPoint Presentation</vt:lpstr>
      <vt:lpstr>PowerPoint Presentation</vt:lpstr>
      <vt:lpstr>PowerPoint Presentation</vt:lpstr>
      <vt:lpstr>EUPATI TOOLBOX  &amp; National activities Slides</vt:lpstr>
      <vt:lpstr>1 national webinar/event INFORMATIVE</vt:lpstr>
      <vt:lpstr>Information webinar: agenda 30 minutes</vt:lpstr>
      <vt:lpstr>1 national event/webinar THEMATIC</vt:lpstr>
      <vt:lpstr>HTA training: agenda ½ day event</vt:lpstr>
      <vt:lpstr>Clinical research training: agenda</vt:lpstr>
      <vt:lpstr>Orphan drugs roundtable: agenda</vt:lpstr>
      <vt:lpstr>3-5 regional roadshows “EUPATI TOOLBOX on the ROAD”  INFORMATIVE or THEMATIC</vt:lpstr>
      <vt:lpstr>Regional Roadshow: agenda</vt:lpstr>
      <vt:lpstr>1 national conference SUSTAINABILITY</vt:lpstr>
      <vt:lpstr>National conference: agenda</vt:lpstr>
      <vt:lpstr>ENP best practice</vt:lpstr>
      <vt:lpstr>ENP activities in 2016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Geissler</dc:creator>
  <cp:lastModifiedBy>Laura Kavanagh</cp:lastModifiedBy>
  <cp:revision>332</cp:revision>
  <cp:lastPrinted>2016-01-18T13:32:56Z</cp:lastPrinted>
  <dcterms:created xsi:type="dcterms:W3CDTF">2014-10-06T10:38:14Z</dcterms:created>
  <dcterms:modified xsi:type="dcterms:W3CDTF">2016-01-21T12:21:35Z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2D7B72FB-9F2D-4075-AA34-E321D10AB993</vt:lpwstr>
  </property>
  <property fmtid="{D5CDD505-2E9C-101B-9397-08002B2CF9AE}" pid="3" name="ArticulatePath">
    <vt:lpwstr>EUPATI _ToolboxWebinar_Jan18_Kays_slides_v1</vt:lpwstr>
  </property>
</Properties>
</file>