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21"/>
  </p:notesMasterIdLst>
  <p:handoutMasterIdLst>
    <p:handoutMasterId r:id="rId22"/>
  </p:handoutMasterIdLst>
  <p:sldIdLst>
    <p:sldId id="258" r:id="rId2"/>
    <p:sldId id="302" r:id="rId3"/>
    <p:sldId id="304" r:id="rId4"/>
    <p:sldId id="305" r:id="rId5"/>
    <p:sldId id="303" r:id="rId6"/>
    <p:sldId id="306" r:id="rId7"/>
    <p:sldId id="307" r:id="rId8"/>
    <p:sldId id="308" r:id="rId9"/>
    <p:sldId id="309" r:id="rId10"/>
    <p:sldId id="310" r:id="rId11"/>
    <p:sldId id="311" r:id="rId12"/>
    <p:sldId id="312" r:id="rId13"/>
    <p:sldId id="313" r:id="rId14"/>
    <p:sldId id="314" r:id="rId15"/>
    <p:sldId id="315" r:id="rId16"/>
    <p:sldId id="316" r:id="rId17"/>
    <p:sldId id="317" r:id="rId18"/>
    <p:sldId id="319" r:id="rId19"/>
    <p:sldId id="318" r:id="rId20"/>
  </p:sldIdLst>
  <p:sldSz cx="9144000" cy="6858000" type="screen4x3"/>
  <p:notesSz cx="6858000" cy="9144000"/>
  <p:defaultTextStyle>
    <a:defPPr>
      <a:defRPr lang="pl-PL"/>
    </a:defPPr>
    <a:lvl1pPr algn="l" rtl="0" fontAlgn="base">
      <a:spcBef>
        <a:spcPct val="0"/>
      </a:spcBef>
      <a:spcAft>
        <a:spcPct val="0"/>
      </a:spcAft>
      <a:defRPr kern="1200">
        <a:solidFill>
          <a:schemeClr val="tx1"/>
        </a:solidFill>
        <a:latin typeface="Comic Sans MS" pitchFamily="66" charset="0"/>
        <a:ea typeface="+mn-ea"/>
        <a:cs typeface="+mn-cs"/>
      </a:defRPr>
    </a:lvl1pPr>
    <a:lvl2pPr marL="457200" algn="l" rtl="0" fontAlgn="base">
      <a:spcBef>
        <a:spcPct val="0"/>
      </a:spcBef>
      <a:spcAft>
        <a:spcPct val="0"/>
      </a:spcAft>
      <a:defRPr kern="1200">
        <a:solidFill>
          <a:schemeClr val="tx1"/>
        </a:solidFill>
        <a:latin typeface="Comic Sans MS" pitchFamily="66" charset="0"/>
        <a:ea typeface="+mn-ea"/>
        <a:cs typeface="+mn-cs"/>
      </a:defRPr>
    </a:lvl2pPr>
    <a:lvl3pPr marL="914400" algn="l" rtl="0" fontAlgn="base">
      <a:spcBef>
        <a:spcPct val="0"/>
      </a:spcBef>
      <a:spcAft>
        <a:spcPct val="0"/>
      </a:spcAft>
      <a:defRPr kern="1200">
        <a:solidFill>
          <a:schemeClr val="tx1"/>
        </a:solidFill>
        <a:latin typeface="Comic Sans MS" pitchFamily="66" charset="0"/>
        <a:ea typeface="+mn-ea"/>
        <a:cs typeface="+mn-cs"/>
      </a:defRPr>
    </a:lvl3pPr>
    <a:lvl4pPr marL="1371600" algn="l" rtl="0" fontAlgn="base">
      <a:spcBef>
        <a:spcPct val="0"/>
      </a:spcBef>
      <a:spcAft>
        <a:spcPct val="0"/>
      </a:spcAft>
      <a:defRPr kern="1200">
        <a:solidFill>
          <a:schemeClr val="tx1"/>
        </a:solidFill>
        <a:latin typeface="Comic Sans MS" pitchFamily="66" charset="0"/>
        <a:ea typeface="+mn-ea"/>
        <a:cs typeface="+mn-cs"/>
      </a:defRPr>
    </a:lvl4pPr>
    <a:lvl5pPr marL="1828800" algn="l" rtl="0" fontAlgn="base">
      <a:spcBef>
        <a:spcPct val="0"/>
      </a:spcBef>
      <a:spcAft>
        <a:spcPct val="0"/>
      </a:spcAft>
      <a:defRPr kern="1200">
        <a:solidFill>
          <a:schemeClr val="tx1"/>
        </a:solidFill>
        <a:latin typeface="Comic Sans MS" pitchFamily="66" charset="0"/>
        <a:ea typeface="+mn-ea"/>
        <a:cs typeface="+mn-cs"/>
      </a:defRPr>
    </a:lvl5pPr>
    <a:lvl6pPr marL="2286000" algn="l" defTabSz="914400" rtl="0" eaLnBrk="1" latinLnBrk="0" hangingPunct="1">
      <a:defRPr kern="1200">
        <a:solidFill>
          <a:schemeClr val="tx1"/>
        </a:solidFill>
        <a:latin typeface="Comic Sans MS" pitchFamily="66" charset="0"/>
        <a:ea typeface="+mn-ea"/>
        <a:cs typeface="+mn-cs"/>
      </a:defRPr>
    </a:lvl6pPr>
    <a:lvl7pPr marL="2743200" algn="l" defTabSz="914400" rtl="0" eaLnBrk="1" latinLnBrk="0" hangingPunct="1">
      <a:defRPr kern="1200">
        <a:solidFill>
          <a:schemeClr val="tx1"/>
        </a:solidFill>
        <a:latin typeface="Comic Sans MS" pitchFamily="66" charset="0"/>
        <a:ea typeface="+mn-ea"/>
        <a:cs typeface="+mn-cs"/>
      </a:defRPr>
    </a:lvl7pPr>
    <a:lvl8pPr marL="3200400" algn="l" defTabSz="914400" rtl="0" eaLnBrk="1" latinLnBrk="0" hangingPunct="1">
      <a:defRPr kern="1200">
        <a:solidFill>
          <a:schemeClr val="tx1"/>
        </a:solidFill>
        <a:latin typeface="Comic Sans MS" pitchFamily="66" charset="0"/>
        <a:ea typeface="+mn-ea"/>
        <a:cs typeface="+mn-cs"/>
      </a:defRPr>
    </a:lvl8pPr>
    <a:lvl9pPr marL="3657600" algn="l" defTabSz="914400" rtl="0" eaLnBrk="1" latinLnBrk="0" hangingPunct="1">
      <a:defRPr kern="1200">
        <a:solidFill>
          <a:schemeClr val="tx1"/>
        </a:solidFill>
        <a:latin typeface="Comic Sans MS" pitchFamily="66"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0806" autoAdjust="0"/>
    <p:restoredTop sz="93103" autoAdjust="0"/>
  </p:normalViewPr>
  <p:slideViewPr>
    <p:cSldViewPr>
      <p:cViewPr>
        <p:scale>
          <a:sx n="70" d="100"/>
          <a:sy n="70" d="100"/>
        </p:scale>
        <p:origin x="-582" y="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82" d="100"/>
          <a:sy n="82" d="100"/>
        </p:scale>
        <p:origin x="-2010" y="-96"/>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7586"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pl-PL"/>
          </a:p>
        </p:txBody>
      </p:sp>
      <p:sp>
        <p:nvSpPr>
          <p:cNvPr id="67587" name="Rectangle 3"/>
          <p:cNvSpPr>
            <a:spLocks noGrp="1" noChangeArrowheads="1"/>
          </p:cNvSpPr>
          <p:nvPr>
            <p:ph type="dt" sz="quarter"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pl-PL"/>
          </a:p>
        </p:txBody>
      </p:sp>
      <p:sp>
        <p:nvSpPr>
          <p:cNvPr id="67588" name="Rectangle 4"/>
          <p:cNvSpPr>
            <a:spLocks noGrp="1" noChangeArrowheads="1"/>
          </p:cNvSpPr>
          <p:nvPr>
            <p:ph type="ftr" sz="quarter" idx="2"/>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pl-PL"/>
          </a:p>
        </p:txBody>
      </p:sp>
      <p:sp>
        <p:nvSpPr>
          <p:cNvPr id="67589" name="Rectangle 5"/>
          <p:cNvSpPr>
            <a:spLocks noGrp="1" noChangeArrowheads="1"/>
          </p:cNvSpPr>
          <p:nvPr>
            <p:ph type="sldNum" sz="quarter" idx="3"/>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FED527D6-7D90-47C7-AACD-B2F9C75E90BD}" type="slidenum">
              <a:rPr lang="pl-PL"/>
              <a:pPr/>
              <a:t>‹#›</a:t>
            </a:fld>
            <a:endParaRPr lang="pl-PL"/>
          </a:p>
        </p:txBody>
      </p:sp>
    </p:spTree>
  </p:cSld>
  <p:clrMap bg1="lt1" tx1="dk1" bg2="lt2" tx2="dk2" accent1="accent1" accent2="accent2" accent3="accent3" accent4="accent4" accent5="accent5" accent6="accent6" hlink="hlink" folHlink="folHlink"/>
</p:handoutMaster>
</file>

<file path=ppt/media/image1.jpeg>
</file>

<file path=ppt/media/image2.pn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4818"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pl-PL"/>
          </a:p>
        </p:txBody>
      </p:sp>
      <p:sp>
        <p:nvSpPr>
          <p:cNvPr id="34819"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pl-PL"/>
          </a:p>
        </p:txBody>
      </p:sp>
      <p:sp>
        <p:nvSpPr>
          <p:cNvPr id="34820"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34821"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p>
        </p:txBody>
      </p:sp>
      <p:sp>
        <p:nvSpPr>
          <p:cNvPr id="34822"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pl-PL"/>
          </a:p>
        </p:txBody>
      </p:sp>
      <p:sp>
        <p:nvSpPr>
          <p:cNvPr id="34823"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EF4EAD23-A002-4FD8-9182-41E0C4C3D131}" type="slidenum">
              <a:rPr lang="pl-PL"/>
              <a:pPr/>
              <a:t>‹#›</a:t>
            </a:fld>
            <a:endParaRPr lang="pl-PL"/>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Comic Sans MS" pitchFamily="66" charset="0"/>
        <a:ea typeface="+mn-ea"/>
        <a:cs typeface="+mn-cs"/>
      </a:defRPr>
    </a:lvl1pPr>
    <a:lvl2pPr marL="457200" algn="l" rtl="0" fontAlgn="base">
      <a:spcBef>
        <a:spcPct val="30000"/>
      </a:spcBef>
      <a:spcAft>
        <a:spcPct val="0"/>
      </a:spcAft>
      <a:defRPr sz="1200" kern="1200">
        <a:solidFill>
          <a:schemeClr val="tx1"/>
        </a:solidFill>
        <a:latin typeface="Comic Sans MS" pitchFamily="66" charset="0"/>
        <a:ea typeface="+mn-ea"/>
        <a:cs typeface="+mn-cs"/>
      </a:defRPr>
    </a:lvl2pPr>
    <a:lvl3pPr marL="914400" algn="l" rtl="0" fontAlgn="base">
      <a:spcBef>
        <a:spcPct val="30000"/>
      </a:spcBef>
      <a:spcAft>
        <a:spcPct val="0"/>
      </a:spcAft>
      <a:defRPr sz="1200" kern="1200">
        <a:solidFill>
          <a:schemeClr val="tx1"/>
        </a:solidFill>
        <a:latin typeface="Comic Sans MS" pitchFamily="66" charset="0"/>
        <a:ea typeface="+mn-ea"/>
        <a:cs typeface="+mn-cs"/>
      </a:defRPr>
    </a:lvl3pPr>
    <a:lvl4pPr marL="1371600" algn="l" rtl="0" fontAlgn="base">
      <a:spcBef>
        <a:spcPct val="30000"/>
      </a:spcBef>
      <a:spcAft>
        <a:spcPct val="0"/>
      </a:spcAft>
      <a:defRPr sz="1200" kern="1200">
        <a:solidFill>
          <a:schemeClr val="tx1"/>
        </a:solidFill>
        <a:latin typeface="Comic Sans MS" pitchFamily="66" charset="0"/>
        <a:ea typeface="+mn-ea"/>
        <a:cs typeface="+mn-cs"/>
      </a:defRPr>
    </a:lvl4pPr>
    <a:lvl5pPr marL="1828800" algn="l" rtl="0" fontAlgn="base">
      <a:spcBef>
        <a:spcPct val="30000"/>
      </a:spcBef>
      <a:spcAft>
        <a:spcPct val="0"/>
      </a:spcAft>
      <a:defRPr sz="1200" kern="1200">
        <a:solidFill>
          <a:schemeClr val="tx1"/>
        </a:solidFill>
        <a:latin typeface="Comic Sans MS" pitchFamily="6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14C55C6-22A5-46EB-881C-9A68D8DF4283}" type="slidenum">
              <a:rPr lang="pl-PL"/>
              <a:pPr/>
              <a:t>1</a:t>
            </a:fld>
            <a:endParaRPr lang="pl-PL"/>
          </a:p>
        </p:txBody>
      </p:sp>
      <p:sp>
        <p:nvSpPr>
          <p:cNvPr id="35842" name="Rectangle 2"/>
          <p:cNvSpPr>
            <a:spLocks noGrp="1" noRot="1" noChangeAspect="1" noChangeArrowheads="1" noTextEdit="1"/>
          </p:cNvSpPr>
          <p:nvPr>
            <p:ph type="sldImg"/>
          </p:nvPr>
        </p:nvSpPr>
        <p:spPr>
          <a:ln/>
        </p:spPr>
      </p:sp>
      <p:sp>
        <p:nvSpPr>
          <p:cNvPr id="35843" name="Rectangle 3"/>
          <p:cNvSpPr>
            <a:spLocks noGrp="1" noChangeArrowheads="1"/>
          </p:cNvSpPr>
          <p:nvPr>
            <p:ph type="body" idx="1"/>
          </p:nvPr>
        </p:nvSpPr>
        <p:spPr/>
        <p:txBody>
          <a:bodyPr/>
          <a:lstStyle/>
          <a:p>
            <a:endParaRPr lang="pl-PL"/>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Slajd tytułowy">
    <p:spTree>
      <p:nvGrpSpPr>
        <p:cNvPr id="1" name=""/>
        <p:cNvGrpSpPr/>
        <p:nvPr/>
      </p:nvGrpSpPr>
      <p:grpSpPr>
        <a:xfrm>
          <a:off x="0" y="0"/>
          <a:ext cx="0" cy="0"/>
          <a:chOff x="0" y="0"/>
          <a:chExt cx="0" cy="0"/>
        </a:xfrm>
      </p:grpSpPr>
      <p:grpSp>
        <p:nvGrpSpPr>
          <p:cNvPr id="7170" name="Group 2"/>
          <p:cNvGrpSpPr>
            <a:grpSpLocks/>
          </p:cNvGrpSpPr>
          <p:nvPr/>
        </p:nvGrpSpPr>
        <p:grpSpPr bwMode="auto">
          <a:xfrm>
            <a:off x="0" y="0"/>
            <a:ext cx="9144000" cy="6858000"/>
            <a:chOff x="0" y="0"/>
            <a:chExt cx="5760" cy="4320"/>
          </a:xfrm>
        </p:grpSpPr>
        <p:sp>
          <p:nvSpPr>
            <p:cNvPr id="7171" name="Rectangle 3"/>
            <p:cNvSpPr>
              <a:spLocks noChangeArrowheads="1"/>
            </p:cNvSpPr>
            <p:nvPr/>
          </p:nvSpPr>
          <p:spPr bwMode="hidden">
            <a:xfrm>
              <a:off x="0" y="0"/>
              <a:ext cx="2208" cy="4320"/>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pPr algn="ctr"/>
              <a:endParaRPr lang="pl-PL" sz="2400">
                <a:latin typeface="Times New Roman" charset="0"/>
              </a:endParaRPr>
            </a:p>
          </p:txBody>
        </p:sp>
        <p:sp>
          <p:nvSpPr>
            <p:cNvPr id="7172" name="Rectangle 4"/>
            <p:cNvSpPr>
              <a:spLocks noChangeArrowheads="1"/>
            </p:cNvSpPr>
            <p:nvPr/>
          </p:nvSpPr>
          <p:spPr bwMode="hidden">
            <a:xfrm>
              <a:off x="1081" y="1065"/>
              <a:ext cx="4679" cy="1596"/>
            </a:xfrm>
            <a:prstGeom prst="rect">
              <a:avLst/>
            </a:prstGeom>
            <a:solidFill>
              <a:schemeClr val="bg2"/>
            </a:solidFill>
            <a:ln w="9525">
              <a:noFill/>
              <a:miter lim="800000"/>
              <a:headEnd/>
              <a:tailEnd/>
            </a:ln>
          </p:spPr>
          <p:txBody>
            <a:bodyPr/>
            <a:lstStyle/>
            <a:p>
              <a:endParaRPr lang="pl-PL" sz="2400">
                <a:latin typeface="Times New Roman" charset="0"/>
              </a:endParaRPr>
            </a:p>
          </p:txBody>
        </p:sp>
        <p:grpSp>
          <p:nvGrpSpPr>
            <p:cNvPr id="7173" name="Group 5"/>
            <p:cNvGrpSpPr>
              <a:grpSpLocks/>
            </p:cNvGrpSpPr>
            <p:nvPr/>
          </p:nvGrpSpPr>
          <p:grpSpPr bwMode="auto">
            <a:xfrm>
              <a:off x="0" y="672"/>
              <a:ext cx="1806" cy="1989"/>
              <a:chOff x="0" y="672"/>
              <a:chExt cx="1806" cy="1989"/>
            </a:xfrm>
          </p:grpSpPr>
          <p:sp>
            <p:nvSpPr>
              <p:cNvPr id="7174" name="Rectangle 6"/>
              <p:cNvSpPr>
                <a:spLocks noChangeArrowheads="1"/>
              </p:cNvSpPr>
              <p:nvPr userDrawn="1"/>
            </p:nvSpPr>
            <p:spPr bwMode="auto">
              <a:xfrm>
                <a:off x="361" y="2257"/>
                <a:ext cx="363" cy="404"/>
              </a:xfrm>
              <a:prstGeom prst="rect">
                <a:avLst/>
              </a:prstGeom>
              <a:solidFill>
                <a:schemeClr val="accent2"/>
              </a:solidFill>
              <a:ln w="9525">
                <a:noFill/>
                <a:miter lim="800000"/>
                <a:headEnd/>
                <a:tailEnd/>
              </a:ln>
            </p:spPr>
            <p:txBody>
              <a:bodyPr/>
              <a:lstStyle/>
              <a:p>
                <a:endParaRPr lang="pl-PL" sz="2400">
                  <a:latin typeface="Times New Roman" charset="0"/>
                </a:endParaRPr>
              </a:p>
            </p:txBody>
          </p:sp>
          <p:sp>
            <p:nvSpPr>
              <p:cNvPr id="7175" name="Rectangle 7"/>
              <p:cNvSpPr>
                <a:spLocks noChangeArrowheads="1"/>
              </p:cNvSpPr>
              <p:nvPr userDrawn="1"/>
            </p:nvSpPr>
            <p:spPr bwMode="auto">
              <a:xfrm>
                <a:off x="1081" y="1065"/>
                <a:ext cx="362" cy="405"/>
              </a:xfrm>
              <a:prstGeom prst="rect">
                <a:avLst/>
              </a:prstGeom>
              <a:solidFill>
                <a:schemeClr val="folHlink"/>
              </a:solidFill>
              <a:ln w="9525">
                <a:noFill/>
                <a:miter lim="800000"/>
                <a:headEnd/>
                <a:tailEnd/>
              </a:ln>
            </p:spPr>
            <p:txBody>
              <a:bodyPr/>
              <a:lstStyle/>
              <a:p>
                <a:endParaRPr lang="pl-PL" sz="2400">
                  <a:latin typeface="Times New Roman" charset="0"/>
                </a:endParaRPr>
              </a:p>
            </p:txBody>
          </p:sp>
          <p:sp>
            <p:nvSpPr>
              <p:cNvPr id="7176" name="Rectangle 8"/>
              <p:cNvSpPr>
                <a:spLocks noChangeArrowheads="1"/>
              </p:cNvSpPr>
              <p:nvPr userDrawn="1"/>
            </p:nvSpPr>
            <p:spPr bwMode="auto">
              <a:xfrm>
                <a:off x="1437" y="672"/>
                <a:ext cx="369" cy="400"/>
              </a:xfrm>
              <a:prstGeom prst="rect">
                <a:avLst/>
              </a:prstGeom>
              <a:solidFill>
                <a:schemeClr val="folHlink"/>
              </a:solidFill>
              <a:ln w="9525">
                <a:noFill/>
                <a:miter lim="800000"/>
                <a:headEnd/>
                <a:tailEnd/>
              </a:ln>
            </p:spPr>
            <p:txBody>
              <a:bodyPr/>
              <a:lstStyle/>
              <a:p>
                <a:endParaRPr lang="pl-PL" sz="2400">
                  <a:latin typeface="Times New Roman" charset="0"/>
                </a:endParaRPr>
              </a:p>
            </p:txBody>
          </p:sp>
          <p:sp>
            <p:nvSpPr>
              <p:cNvPr id="7177" name="Rectangle 9"/>
              <p:cNvSpPr>
                <a:spLocks noChangeArrowheads="1"/>
              </p:cNvSpPr>
              <p:nvPr userDrawn="1"/>
            </p:nvSpPr>
            <p:spPr bwMode="auto">
              <a:xfrm>
                <a:off x="719" y="2257"/>
                <a:ext cx="368" cy="404"/>
              </a:xfrm>
              <a:prstGeom prst="rect">
                <a:avLst/>
              </a:prstGeom>
              <a:solidFill>
                <a:schemeClr val="bg2"/>
              </a:solidFill>
              <a:ln w="9525">
                <a:noFill/>
                <a:miter lim="800000"/>
                <a:headEnd/>
                <a:tailEnd/>
              </a:ln>
            </p:spPr>
            <p:txBody>
              <a:bodyPr/>
              <a:lstStyle/>
              <a:p>
                <a:endParaRPr lang="pl-PL" sz="2400">
                  <a:latin typeface="Times New Roman" charset="0"/>
                </a:endParaRPr>
              </a:p>
            </p:txBody>
          </p:sp>
          <p:sp>
            <p:nvSpPr>
              <p:cNvPr id="7178" name="Rectangle 10"/>
              <p:cNvSpPr>
                <a:spLocks noChangeArrowheads="1"/>
              </p:cNvSpPr>
              <p:nvPr userDrawn="1"/>
            </p:nvSpPr>
            <p:spPr bwMode="auto">
              <a:xfrm>
                <a:off x="1437" y="1065"/>
                <a:ext cx="369" cy="405"/>
              </a:xfrm>
              <a:prstGeom prst="rect">
                <a:avLst/>
              </a:prstGeom>
              <a:solidFill>
                <a:schemeClr val="accent2"/>
              </a:solidFill>
              <a:ln w="9525">
                <a:noFill/>
                <a:miter lim="800000"/>
                <a:headEnd/>
                <a:tailEnd/>
              </a:ln>
            </p:spPr>
            <p:txBody>
              <a:bodyPr/>
              <a:lstStyle/>
              <a:p>
                <a:endParaRPr lang="pl-PL" sz="2400">
                  <a:latin typeface="Times New Roman" charset="0"/>
                </a:endParaRPr>
              </a:p>
            </p:txBody>
          </p:sp>
          <p:sp>
            <p:nvSpPr>
              <p:cNvPr id="7179" name="Rectangle 11"/>
              <p:cNvSpPr>
                <a:spLocks noChangeArrowheads="1"/>
              </p:cNvSpPr>
              <p:nvPr userDrawn="1"/>
            </p:nvSpPr>
            <p:spPr bwMode="auto">
              <a:xfrm>
                <a:off x="719" y="1464"/>
                <a:ext cx="368" cy="399"/>
              </a:xfrm>
              <a:prstGeom prst="rect">
                <a:avLst/>
              </a:prstGeom>
              <a:solidFill>
                <a:schemeClr val="folHlink"/>
              </a:solidFill>
              <a:ln w="9525">
                <a:noFill/>
                <a:miter lim="800000"/>
                <a:headEnd/>
                <a:tailEnd/>
              </a:ln>
            </p:spPr>
            <p:txBody>
              <a:bodyPr/>
              <a:lstStyle/>
              <a:p>
                <a:endParaRPr lang="pl-PL" sz="2400">
                  <a:latin typeface="Times New Roman" charset="0"/>
                </a:endParaRPr>
              </a:p>
            </p:txBody>
          </p:sp>
          <p:sp>
            <p:nvSpPr>
              <p:cNvPr id="7180" name="Rectangle 12"/>
              <p:cNvSpPr>
                <a:spLocks noChangeArrowheads="1"/>
              </p:cNvSpPr>
              <p:nvPr userDrawn="1"/>
            </p:nvSpPr>
            <p:spPr bwMode="auto">
              <a:xfrm>
                <a:off x="0" y="1464"/>
                <a:ext cx="367" cy="399"/>
              </a:xfrm>
              <a:prstGeom prst="rect">
                <a:avLst/>
              </a:prstGeom>
              <a:solidFill>
                <a:schemeClr val="bg2"/>
              </a:solidFill>
              <a:ln w="9525">
                <a:noFill/>
                <a:miter lim="800000"/>
                <a:headEnd/>
                <a:tailEnd/>
              </a:ln>
            </p:spPr>
            <p:txBody>
              <a:bodyPr/>
              <a:lstStyle/>
              <a:p>
                <a:endParaRPr lang="pl-PL" sz="2400">
                  <a:latin typeface="Times New Roman" charset="0"/>
                </a:endParaRPr>
              </a:p>
            </p:txBody>
          </p:sp>
          <p:sp>
            <p:nvSpPr>
              <p:cNvPr id="7181" name="Rectangle 13"/>
              <p:cNvSpPr>
                <a:spLocks noChangeArrowheads="1"/>
              </p:cNvSpPr>
              <p:nvPr userDrawn="1"/>
            </p:nvSpPr>
            <p:spPr bwMode="auto">
              <a:xfrm>
                <a:off x="1081" y="1464"/>
                <a:ext cx="362" cy="399"/>
              </a:xfrm>
              <a:prstGeom prst="rect">
                <a:avLst/>
              </a:prstGeom>
              <a:solidFill>
                <a:schemeClr val="accent2"/>
              </a:solidFill>
              <a:ln w="9525">
                <a:noFill/>
                <a:miter lim="800000"/>
                <a:headEnd/>
                <a:tailEnd/>
              </a:ln>
            </p:spPr>
            <p:txBody>
              <a:bodyPr/>
              <a:lstStyle/>
              <a:p>
                <a:endParaRPr lang="pl-PL" sz="2400">
                  <a:latin typeface="Times New Roman" charset="0"/>
                </a:endParaRPr>
              </a:p>
            </p:txBody>
          </p:sp>
          <p:sp>
            <p:nvSpPr>
              <p:cNvPr id="7182" name="Rectangle 14"/>
              <p:cNvSpPr>
                <a:spLocks noChangeArrowheads="1"/>
              </p:cNvSpPr>
              <p:nvPr userDrawn="1"/>
            </p:nvSpPr>
            <p:spPr bwMode="auto">
              <a:xfrm>
                <a:off x="361" y="1857"/>
                <a:ext cx="363" cy="406"/>
              </a:xfrm>
              <a:prstGeom prst="rect">
                <a:avLst/>
              </a:prstGeom>
              <a:solidFill>
                <a:schemeClr val="folHlink"/>
              </a:solidFill>
              <a:ln w="9525">
                <a:noFill/>
                <a:miter lim="800000"/>
                <a:headEnd/>
                <a:tailEnd/>
              </a:ln>
            </p:spPr>
            <p:txBody>
              <a:bodyPr/>
              <a:lstStyle/>
              <a:p>
                <a:endParaRPr lang="pl-PL" sz="2400">
                  <a:latin typeface="Times New Roman" charset="0"/>
                </a:endParaRPr>
              </a:p>
            </p:txBody>
          </p:sp>
          <p:sp>
            <p:nvSpPr>
              <p:cNvPr id="7183" name="Rectangle 15"/>
              <p:cNvSpPr>
                <a:spLocks noChangeArrowheads="1"/>
              </p:cNvSpPr>
              <p:nvPr userDrawn="1"/>
            </p:nvSpPr>
            <p:spPr bwMode="auto">
              <a:xfrm>
                <a:off x="719" y="1857"/>
                <a:ext cx="368" cy="406"/>
              </a:xfrm>
              <a:prstGeom prst="rect">
                <a:avLst/>
              </a:prstGeom>
              <a:solidFill>
                <a:schemeClr val="accent2"/>
              </a:solidFill>
              <a:ln w="9525">
                <a:noFill/>
                <a:miter lim="800000"/>
                <a:headEnd/>
                <a:tailEnd/>
              </a:ln>
            </p:spPr>
            <p:txBody>
              <a:bodyPr/>
              <a:lstStyle/>
              <a:p>
                <a:endParaRPr lang="pl-PL" sz="2400">
                  <a:latin typeface="Times New Roman" charset="0"/>
                </a:endParaRPr>
              </a:p>
            </p:txBody>
          </p:sp>
        </p:grpSp>
      </p:grpSp>
      <p:sp>
        <p:nvSpPr>
          <p:cNvPr id="7184" name="Rectangle 16"/>
          <p:cNvSpPr>
            <a:spLocks noGrp="1" noChangeArrowheads="1"/>
          </p:cNvSpPr>
          <p:nvPr>
            <p:ph type="dt" sz="half" idx="2"/>
          </p:nvPr>
        </p:nvSpPr>
        <p:spPr>
          <a:xfrm>
            <a:off x="457200" y="6248400"/>
            <a:ext cx="2133600" cy="457200"/>
          </a:xfrm>
        </p:spPr>
        <p:txBody>
          <a:bodyPr/>
          <a:lstStyle>
            <a:lvl1pPr>
              <a:defRPr/>
            </a:lvl1pPr>
          </a:lstStyle>
          <a:p>
            <a:endParaRPr lang="pl-PL"/>
          </a:p>
        </p:txBody>
      </p:sp>
      <p:sp>
        <p:nvSpPr>
          <p:cNvPr id="7185" name="Rectangle 17"/>
          <p:cNvSpPr>
            <a:spLocks noGrp="1" noChangeArrowheads="1"/>
          </p:cNvSpPr>
          <p:nvPr>
            <p:ph type="ftr" sz="quarter" idx="3"/>
          </p:nvPr>
        </p:nvSpPr>
        <p:spPr/>
        <p:txBody>
          <a:bodyPr/>
          <a:lstStyle>
            <a:lvl1pPr>
              <a:defRPr/>
            </a:lvl1pPr>
          </a:lstStyle>
          <a:p>
            <a:endParaRPr lang="pl-PL"/>
          </a:p>
        </p:txBody>
      </p:sp>
      <p:sp>
        <p:nvSpPr>
          <p:cNvPr id="7186" name="Rectangle 18"/>
          <p:cNvSpPr>
            <a:spLocks noGrp="1" noChangeArrowheads="1"/>
          </p:cNvSpPr>
          <p:nvPr>
            <p:ph type="sldNum" sz="quarter" idx="4"/>
          </p:nvPr>
        </p:nvSpPr>
        <p:spPr/>
        <p:txBody>
          <a:bodyPr/>
          <a:lstStyle>
            <a:lvl1pPr>
              <a:defRPr/>
            </a:lvl1pPr>
          </a:lstStyle>
          <a:p>
            <a:fld id="{8492F9FA-3022-4080-9591-2F9E31C8C93B}" type="slidenum">
              <a:rPr lang="pl-PL"/>
              <a:pPr/>
              <a:t>‹#›</a:t>
            </a:fld>
            <a:endParaRPr lang="pl-PL"/>
          </a:p>
        </p:txBody>
      </p:sp>
      <p:sp>
        <p:nvSpPr>
          <p:cNvPr id="7187" name="Rectangle 19"/>
          <p:cNvSpPr>
            <a:spLocks noGrp="1" noChangeArrowheads="1"/>
          </p:cNvSpPr>
          <p:nvPr>
            <p:ph type="ctrTitle"/>
          </p:nvPr>
        </p:nvSpPr>
        <p:spPr>
          <a:xfrm>
            <a:off x="2971800" y="1828800"/>
            <a:ext cx="6019800" cy="2209800"/>
          </a:xfrm>
        </p:spPr>
        <p:txBody>
          <a:bodyPr/>
          <a:lstStyle>
            <a:lvl1pPr>
              <a:defRPr sz="5000">
                <a:solidFill>
                  <a:srgbClr val="FFFFFF"/>
                </a:solidFill>
              </a:defRPr>
            </a:lvl1pPr>
          </a:lstStyle>
          <a:p>
            <a:r>
              <a:rPr lang="pl-PL"/>
              <a:t>Kliknij, aby edytować styl wzorca tytułu</a:t>
            </a:r>
          </a:p>
        </p:txBody>
      </p:sp>
      <p:sp>
        <p:nvSpPr>
          <p:cNvPr id="7188" name="Rectangle 20"/>
          <p:cNvSpPr>
            <a:spLocks noGrp="1" noChangeArrowheads="1"/>
          </p:cNvSpPr>
          <p:nvPr>
            <p:ph type="subTitle" idx="1"/>
          </p:nvPr>
        </p:nvSpPr>
        <p:spPr>
          <a:xfrm>
            <a:off x="2971800" y="4267200"/>
            <a:ext cx="6019800" cy="1752600"/>
          </a:xfrm>
        </p:spPr>
        <p:txBody>
          <a:bodyPr/>
          <a:lstStyle>
            <a:lvl1pPr marL="0" indent="0">
              <a:buFont typeface="Wingdings" pitchFamily="2" charset="2"/>
              <a:buNone/>
              <a:defRPr sz="3400"/>
            </a:lvl1pPr>
          </a:lstStyle>
          <a:p>
            <a:r>
              <a:rPr lang="pl-PL"/>
              <a:t>Kliknij, aby edytować styl wzorca podtytułu</a:t>
            </a:r>
          </a:p>
        </p:txBody>
      </p:sp>
      <p:pic>
        <p:nvPicPr>
          <p:cNvPr id="7189" name="Picture 21"/>
          <p:cNvPicPr>
            <a:picLocks noChangeAspect="1" noChangeArrowheads="1"/>
          </p:cNvPicPr>
          <p:nvPr/>
        </p:nvPicPr>
        <p:blipFill>
          <a:blip r:embed="rId2" cstate="print"/>
          <a:srcRect/>
          <a:stretch>
            <a:fillRect/>
          </a:stretch>
        </p:blipFill>
        <p:spPr bwMode="auto">
          <a:xfrm>
            <a:off x="2916238" y="1028700"/>
            <a:ext cx="1511300" cy="635000"/>
          </a:xfrm>
          <a:prstGeom prst="rect">
            <a:avLst/>
          </a:prstGeom>
          <a:noFill/>
          <a:ln w="9525">
            <a:noFill/>
            <a:miter lim="800000"/>
            <a:headEnd/>
            <a:tailEnd/>
          </a:ln>
          <a:effectLst/>
        </p:spPr>
      </p:pic>
    </p:spTree>
  </p:cSld>
  <p:clrMapOvr>
    <a:masterClrMapping/>
  </p:clrMapOvr>
  <p:transition>
    <p:fade thruBlk="1"/>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ytuł i tekst pionowy">
    <p:spTree>
      <p:nvGrpSpPr>
        <p:cNvPr id="1" name=""/>
        <p:cNvGrpSpPr/>
        <p:nvPr/>
      </p:nvGrpSpPr>
      <p:grpSpPr>
        <a:xfrm>
          <a:off x="0" y="0"/>
          <a:ext cx="0" cy="0"/>
          <a:chOff x="0" y="0"/>
          <a:chExt cx="0" cy="0"/>
        </a:xfrm>
      </p:grpSpPr>
      <p:sp>
        <p:nvSpPr>
          <p:cNvPr id="2" name="Tytuł 1"/>
          <p:cNvSpPr>
            <a:spLocks noGrp="1"/>
          </p:cNvSpPr>
          <p:nvPr>
            <p:ph type="title"/>
          </p:nvPr>
        </p:nvSpPr>
        <p:spPr/>
        <p:txBody>
          <a:bodyPr/>
          <a:lstStyle/>
          <a:p>
            <a:r>
              <a:rPr lang="pl-PL" smtClean="0"/>
              <a:t>Kliknij, aby edytować styl</a:t>
            </a:r>
            <a:endParaRPr lang="pl-PL"/>
          </a:p>
        </p:txBody>
      </p:sp>
      <p:sp>
        <p:nvSpPr>
          <p:cNvPr id="3" name="Symbol zastępczy tytułu pionowego 2"/>
          <p:cNvSpPr>
            <a:spLocks noGrp="1"/>
          </p:cNvSpPr>
          <p:nvPr>
            <p:ph type="body" orient="vert" idx="1"/>
          </p:nvPr>
        </p:nvSpPr>
        <p:spPr/>
        <p:txBody>
          <a:bodyPr vert="eaVert"/>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endParaRPr lang="pl-PL"/>
          </a:p>
        </p:txBody>
      </p:sp>
      <p:sp>
        <p:nvSpPr>
          <p:cNvPr id="4" name="Symbol zastępczy stopki 3"/>
          <p:cNvSpPr>
            <a:spLocks noGrp="1"/>
          </p:cNvSpPr>
          <p:nvPr>
            <p:ph type="ftr" sz="quarter" idx="10"/>
          </p:nvPr>
        </p:nvSpPr>
        <p:spPr/>
        <p:txBody>
          <a:bodyPr/>
          <a:lstStyle>
            <a:lvl1pPr>
              <a:defRPr/>
            </a:lvl1pPr>
          </a:lstStyle>
          <a:p>
            <a:endParaRPr lang="pl-PL"/>
          </a:p>
        </p:txBody>
      </p:sp>
      <p:sp>
        <p:nvSpPr>
          <p:cNvPr id="5" name="Symbol zastępczy numeru slajdu 4"/>
          <p:cNvSpPr>
            <a:spLocks noGrp="1"/>
          </p:cNvSpPr>
          <p:nvPr>
            <p:ph type="sldNum" sz="quarter" idx="11"/>
          </p:nvPr>
        </p:nvSpPr>
        <p:spPr/>
        <p:txBody>
          <a:bodyPr/>
          <a:lstStyle>
            <a:lvl1pPr>
              <a:defRPr/>
            </a:lvl1pPr>
          </a:lstStyle>
          <a:p>
            <a:fld id="{793F1736-C4D4-4348-A85F-9561994AF2BF}" type="slidenum">
              <a:rPr lang="pl-PL"/>
              <a:pPr/>
              <a:t>‹#›</a:t>
            </a:fld>
            <a:endParaRPr lang="pl-PL"/>
          </a:p>
        </p:txBody>
      </p:sp>
      <p:sp>
        <p:nvSpPr>
          <p:cNvPr id="6" name="Symbol zastępczy daty 5"/>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ytuł pionowy i tekst">
    <p:spTree>
      <p:nvGrpSpPr>
        <p:cNvPr id="1" name=""/>
        <p:cNvGrpSpPr/>
        <p:nvPr/>
      </p:nvGrpSpPr>
      <p:grpSpPr>
        <a:xfrm>
          <a:off x="0" y="0"/>
          <a:ext cx="0" cy="0"/>
          <a:chOff x="0" y="0"/>
          <a:chExt cx="0" cy="0"/>
        </a:xfrm>
      </p:grpSpPr>
      <p:sp>
        <p:nvSpPr>
          <p:cNvPr id="2" name="Tytuł pionowy 1"/>
          <p:cNvSpPr>
            <a:spLocks noGrp="1"/>
          </p:cNvSpPr>
          <p:nvPr>
            <p:ph type="title" orient="vert"/>
          </p:nvPr>
        </p:nvSpPr>
        <p:spPr>
          <a:xfrm>
            <a:off x="6629400" y="457200"/>
            <a:ext cx="2057400" cy="5410200"/>
          </a:xfrm>
        </p:spPr>
        <p:txBody>
          <a:bodyPr vert="eaVert"/>
          <a:lstStyle/>
          <a:p>
            <a:r>
              <a:rPr lang="pl-PL" smtClean="0"/>
              <a:t>Kliknij, aby edytować styl</a:t>
            </a:r>
            <a:endParaRPr lang="pl-PL"/>
          </a:p>
        </p:txBody>
      </p:sp>
      <p:sp>
        <p:nvSpPr>
          <p:cNvPr id="3" name="Symbol zastępczy tytułu pionowego 2"/>
          <p:cNvSpPr>
            <a:spLocks noGrp="1"/>
          </p:cNvSpPr>
          <p:nvPr>
            <p:ph type="body" orient="vert" idx="1"/>
          </p:nvPr>
        </p:nvSpPr>
        <p:spPr>
          <a:xfrm>
            <a:off x="457200" y="457200"/>
            <a:ext cx="6019800" cy="5410200"/>
          </a:xfrm>
        </p:spPr>
        <p:txBody>
          <a:bodyPr vert="eaVert"/>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endParaRPr lang="pl-PL"/>
          </a:p>
        </p:txBody>
      </p:sp>
      <p:sp>
        <p:nvSpPr>
          <p:cNvPr id="4" name="Symbol zastępczy stopki 3"/>
          <p:cNvSpPr>
            <a:spLocks noGrp="1"/>
          </p:cNvSpPr>
          <p:nvPr>
            <p:ph type="ftr" sz="quarter" idx="10"/>
          </p:nvPr>
        </p:nvSpPr>
        <p:spPr/>
        <p:txBody>
          <a:bodyPr/>
          <a:lstStyle>
            <a:lvl1pPr>
              <a:defRPr/>
            </a:lvl1pPr>
          </a:lstStyle>
          <a:p>
            <a:endParaRPr lang="pl-PL"/>
          </a:p>
        </p:txBody>
      </p:sp>
      <p:sp>
        <p:nvSpPr>
          <p:cNvPr id="5" name="Symbol zastępczy numeru slajdu 4"/>
          <p:cNvSpPr>
            <a:spLocks noGrp="1"/>
          </p:cNvSpPr>
          <p:nvPr>
            <p:ph type="sldNum" sz="quarter" idx="11"/>
          </p:nvPr>
        </p:nvSpPr>
        <p:spPr/>
        <p:txBody>
          <a:bodyPr/>
          <a:lstStyle>
            <a:lvl1pPr>
              <a:defRPr/>
            </a:lvl1pPr>
          </a:lstStyle>
          <a:p>
            <a:fld id="{400C2DD4-DA95-4AF3-8B6E-AC01A3580760}" type="slidenum">
              <a:rPr lang="pl-PL"/>
              <a:pPr/>
              <a:t>‹#›</a:t>
            </a:fld>
            <a:endParaRPr lang="pl-PL"/>
          </a:p>
        </p:txBody>
      </p:sp>
      <p:sp>
        <p:nvSpPr>
          <p:cNvPr id="6" name="Symbol zastępczy daty 5"/>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ytuł i zawartość">
    <p:spTree>
      <p:nvGrpSpPr>
        <p:cNvPr id="1" name=""/>
        <p:cNvGrpSpPr/>
        <p:nvPr/>
      </p:nvGrpSpPr>
      <p:grpSpPr>
        <a:xfrm>
          <a:off x="0" y="0"/>
          <a:ext cx="0" cy="0"/>
          <a:chOff x="0" y="0"/>
          <a:chExt cx="0" cy="0"/>
        </a:xfrm>
      </p:grpSpPr>
      <p:sp>
        <p:nvSpPr>
          <p:cNvPr id="2" name="Tytuł 1"/>
          <p:cNvSpPr>
            <a:spLocks noGrp="1"/>
          </p:cNvSpPr>
          <p:nvPr>
            <p:ph type="title"/>
          </p:nvPr>
        </p:nvSpPr>
        <p:spPr/>
        <p:txBody>
          <a:bodyPr/>
          <a:lstStyle/>
          <a:p>
            <a:r>
              <a:rPr lang="pl-PL" smtClean="0"/>
              <a:t>Kliknij, aby edytować styl</a:t>
            </a:r>
            <a:endParaRPr lang="pl-PL"/>
          </a:p>
        </p:txBody>
      </p:sp>
      <p:sp>
        <p:nvSpPr>
          <p:cNvPr id="3" name="Symbol zastępczy zawartości 2"/>
          <p:cNvSpPr>
            <a:spLocks noGrp="1"/>
          </p:cNvSpPr>
          <p:nvPr>
            <p:ph idx="1"/>
          </p:nvPr>
        </p:nvSpPr>
        <p:spPr/>
        <p:txBody>
          <a:bodyPr/>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endParaRPr lang="pl-PL"/>
          </a:p>
        </p:txBody>
      </p:sp>
      <p:sp>
        <p:nvSpPr>
          <p:cNvPr id="4" name="Symbol zastępczy stopki 3"/>
          <p:cNvSpPr>
            <a:spLocks noGrp="1"/>
          </p:cNvSpPr>
          <p:nvPr>
            <p:ph type="ftr" sz="quarter" idx="10"/>
          </p:nvPr>
        </p:nvSpPr>
        <p:spPr/>
        <p:txBody>
          <a:bodyPr/>
          <a:lstStyle>
            <a:lvl1pPr>
              <a:defRPr/>
            </a:lvl1pPr>
          </a:lstStyle>
          <a:p>
            <a:endParaRPr lang="pl-PL"/>
          </a:p>
        </p:txBody>
      </p:sp>
      <p:sp>
        <p:nvSpPr>
          <p:cNvPr id="5" name="Symbol zastępczy numeru slajdu 4"/>
          <p:cNvSpPr>
            <a:spLocks noGrp="1"/>
          </p:cNvSpPr>
          <p:nvPr>
            <p:ph type="sldNum" sz="quarter" idx="11"/>
          </p:nvPr>
        </p:nvSpPr>
        <p:spPr/>
        <p:txBody>
          <a:bodyPr/>
          <a:lstStyle>
            <a:lvl1pPr>
              <a:defRPr/>
            </a:lvl1pPr>
          </a:lstStyle>
          <a:p>
            <a:fld id="{917B0989-98E1-44AB-AD31-6BEA13390139}" type="slidenum">
              <a:rPr lang="pl-PL"/>
              <a:pPr/>
              <a:t>‹#›</a:t>
            </a:fld>
            <a:endParaRPr lang="pl-PL"/>
          </a:p>
        </p:txBody>
      </p:sp>
      <p:sp>
        <p:nvSpPr>
          <p:cNvPr id="6" name="Symbol zastępczy daty 5"/>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Nagłówek sekcji">
    <p:spTree>
      <p:nvGrpSpPr>
        <p:cNvPr id="1" name=""/>
        <p:cNvGrpSpPr/>
        <p:nvPr/>
      </p:nvGrpSpPr>
      <p:grpSpPr>
        <a:xfrm>
          <a:off x="0" y="0"/>
          <a:ext cx="0" cy="0"/>
          <a:chOff x="0" y="0"/>
          <a:chExt cx="0" cy="0"/>
        </a:xfrm>
      </p:grpSpPr>
      <p:sp>
        <p:nvSpPr>
          <p:cNvPr id="2" name="Tytuł 1"/>
          <p:cNvSpPr>
            <a:spLocks noGrp="1"/>
          </p:cNvSpPr>
          <p:nvPr>
            <p:ph type="title"/>
          </p:nvPr>
        </p:nvSpPr>
        <p:spPr>
          <a:xfrm>
            <a:off x="722313" y="4406900"/>
            <a:ext cx="7772400" cy="1362075"/>
          </a:xfrm>
        </p:spPr>
        <p:txBody>
          <a:bodyPr anchor="t"/>
          <a:lstStyle>
            <a:lvl1pPr algn="l">
              <a:defRPr sz="4000" b="1" cap="all"/>
            </a:lvl1pPr>
          </a:lstStyle>
          <a:p>
            <a:r>
              <a:rPr lang="pl-PL" smtClean="0"/>
              <a:t>Kliknij, aby edytować styl</a:t>
            </a:r>
            <a:endParaRPr lang="pl-PL"/>
          </a:p>
        </p:txBody>
      </p:sp>
      <p:sp>
        <p:nvSpPr>
          <p:cNvPr id="3" name="Symbol zastępczy tekstu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pl-PL" smtClean="0"/>
              <a:t>Kliknij, aby edytować style wzorca tekstu</a:t>
            </a:r>
          </a:p>
        </p:txBody>
      </p:sp>
      <p:sp>
        <p:nvSpPr>
          <p:cNvPr id="4" name="Symbol zastępczy stopki 3"/>
          <p:cNvSpPr>
            <a:spLocks noGrp="1"/>
          </p:cNvSpPr>
          <p:nvPr>
            <p:ph type="ftr" sz="quarter" idx="10"/>
          </p:nvPr>
        </p:nvSpPr>
        <p:spPr/>
        <p:txBody>
          <a:bodyPr/>
          <a:lstStyle>
            <a:lvl1pPr>
              <a:defRPr/>
            </a:lvl1pPr>
          </a:lstStyle>
          <a:p>
            <a:endParaRPr lang="pl-PL"/>
          </a:p>
        </p:txBody>
      </p:sp>
      <p:sp>
        <p:nvSpPr>
          <p:cNvPr id="5" name="Symbol zastępczy numeru slajdu 4"/>
          <p:cNvSpPr>
            <a:spLocks noGrp="1"/>
          </p:cNvSpPr>
          <p:nvPr>
            <p:ph type="sldNum" sz="quarter" idx="11"/>
          </p:nvPr>
        </p:nvSpPr>
        <p:spPr/>
        <p:txBody>
          <a:bodyPr/>
          <a:lstStyle>
            <a:lvl1pPr>
              <a:defRPr/>
            </a:lvl1pPr>
          </a:lstStyle>
          <a:p>
            <a:fld id="{AD8A400B-D74A-4BC5-BC4A-BDE9408A47EE}" type="slidenum">
              <a:rPr lang="pl-PL"/>
              <a:pPr/>
              <a:t>‹#›</a:t>
            </a:fld>
            <a:endParaRPr lang="pl-PL"/>
          </a:p>
        </p:txBody>
      </p:sp>
      <p:sp>
        <p:nvSpPr>
          <p:cNvPr id="6" name="Symbol zastępczy daty 5"/>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wa elementy zawartości">
    <p:spTree>
      <p:nvGrpSpPr>
        <p:cNvPr id="1" name=""/>
        <p:cNvGrpSpPr/>
        <p:nvPr/>
      </p:nvGrpSpPr>
      <p:grpSpPr>
        <a:xfrm>
          <a:off x="0" y="0"/>
          <a:ext cx="0" cy="0"/>
          <a:chOff x="0" y="0"/>
          <a:chExt cx="0" cy="0"/>
        </a:xfrm>
      </p:grpSpPr>
      <p:sp>
        <p:nvSpPr>
          <p:cNvPr id="2" name="Tytuł 1"/>
          <p:cNvSpPr>
            <a:spLocks noGrp="1"/>
          </p:cNvSpPr>
          <p:nvPr>
            <p:ph type="title"/>
          </p:nvPr>
        </p:nvSpPr>
        <p:spPr/>
        <p:txBody>
          <a:bodyPr/>
          <a:lstStyle/>
          <a:p>
            <a:r>
              <a:rPr lang="pl-PL" smtClean="0"/>
              <a:t>Kliknij, aby edytować styl</a:t>
            </a:r>
            <a:endParaRPr lang="pl-PL"/>
          </a:p>
        </p:txBody>
      </p:sp>
      <p:sp>
        <p:nvSpPr>
          <p:cNvPr id="3" name="Symbol zastępczy zawartości 2"/>
          <p:cNvSpPr>
            <a:spLocks noGrp="1"/>
          </p:cNvSpPr>
          <p:nvPr>
            <p:ph sz="half" idx="1"/>
          </p:nvPr>
        </p:nvSpPr>
        <p:spPr>
          <a:xfrm>
            <a:off x="457200" y="1981200"/>
            <a:ext cx="4038600" cy="3886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endParaRPr lang="pl-PL"/>
          </a:p>
        </p:txBody>
      </p:sp>
      <p:sp>
        <p:nvSpPr>
          <p:cNvPr id="4" name="Symbol zastępczy zawartości 3"/>
          <p:cNvSpPr>
            <a:spLocks noGrp="1"/>
          </p:cNvSpPr>
          <p:nvPr>
            <p:ph sz="half" idx="2"/>
          </p:nvPr>
        </p:nvSpPr>
        <p:spPr>
          <a:xfrm>
            <a:off x="4648200" y="1981200"/>
            <a:ext cx="4038600" cy="3886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endParaRPr lang="pl-PL"/>
          </a:p>
        </p:txBody>
      </p:sp>
      <p:sp>
        <p:nvSpPr>
          <p:cNvPr id="5" name="Symbol zastępczy stopki 4"/>
          <p:cNvSpPr>
            <a:spLocks noGrp="1"/>
          </p:cNvSpPr>
          <p:nvPr>
            <p:ph type="ftr" sz="quarter" idx="10"/>
          </p:nvPr>
        </p:nvSpPr>
        <p:spPr/>
        <p:txBody>
          <a:bodyPr/>
          <a:lstStyle>
            <a:lvl1pPr>
              <a:defRPr/>
            </a:lvl1pPr>
          </a:lstStyle>
          <a:p>
            <a:endParaRPr lang="pl-PL"/>
          </a:p>
        </p:txBody>
      </p:sp>
      <p:sp>
        <p:nvSpPr>
          <p:cNvPr id="6" name="Symbol zastępczy numeru slajdu 5"/>
          <p:cNvSpPr>
            <a:spLocks noGrp="1"/>
          </p:cNvSpPr>
          <p:nvPr>
            <p:ph type="sldNum" sz="quarter" idx="11"/>
          </p:nvPr>
        </p:nvSpPr>
        <p:spPr/>
        <p:txBody>
          <a:bodyPr/>
          <a:lstStyle>
            <a:lvl1pPr>
              <a:defRPr/>
            </a:lvl1pPr>
          </a:lstStyle>
          <a:p>
            <a:fld id="{373FEBCF-B3FB-4B37-856F-3F0CCF01CEAF}" type="slidenum">
              <a:rPr lang="pl-PL"/>
              <a:pPr/>
              <a:t>‹#›</a:t>
            </a:fld>
            <a:endParaRPr lang="pl-PL"/>
          </a:p>
        </p:txBody>
      </p:sp>
      <p:sp>
        <p:nvSpPr>
          <p:cNvPr id="7" name="Symbol zastępczy daty 6"/>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ównanie">
    <p:spTree>
      <p:nvGrpSpPr>
        <p:cNvPr id="1" name=""/>
        <p:cNvGrpSpPr/>
        <p:nvPr/>
      </p:nvGrpSpPr>
      <p:grpSpPr>
        <a:xfrm>
          <a:off x="0" y="0"/>
          <a:ext cx="0" cy="0"/>
          <a:chOff x="0" y="0"/>
          <a:chExt cx="0" cy="0"/>
        </a:xfrm>
      </p:grpSpPr>
      <p:sp>
        <p:nvSpPr>
          <p:cNvPr id="2" name="Tytuł 1"/>
          <p:cNvSpPr>
            <a:spLocks noGrp="1"/>
          </p:cNvSpPr>
          <p:nvPr>
            <p:ph type="title"/>
          </p:nvPr>
        </p:nvSpPr>
        <p:spPr>
          <a:xfrm>
            <a:off x="457200" y="274638"/>
            <a:ext cx="8229600" cy="1143000"/>
          </a:xfrm>
        </p:spPr>
        <p:txBody>
          <a:bodyPr/>
          <a:lstStyle>
            <a:lvl1pPr>
              <a:defRPr/>
            </a:lvl1pPr>
          </a:lstStyle>
          <a:p>
            <a:r>
              <a:rPr lang="pl-PL" smtClean="0"/>
              <a:t>Kliknij, aby edytować styl</a:t>
            </a:r>
            <a:endParaRPr lang="pl-PL"/>
          </a:p>
        </p:txBody>
      </p:sp>
      <p:sp>
        <p:nvSpPr>
          <p:cNvPr id="3" name="Symbol zastępczy tekstu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l-PL" smtClean="0"/>
              <a:t>Kliknij, aby edytować style wzorca tekstu</a:t>
            </a:r>
          </a:p>
        </p:txBody>
      </p:sp>
      <p:sp>
        <p:nvSpPr>
          <p:cNvPr id="4" name="Symbol zastępczy zawartości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endParaRPr lang="pl-PL"/>
          </a:p>
        </p:txBody>
      </p:sp>
      <p:sp>
        <p:nvSpPr>
          <p:cNvPr id="5" name="Symbol zastępczy tekstu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l-PL" smtClean="0"/>
              <a:t>Kliknij, aby edytować style wzorca tekstu</a:t>
            </a:r>
          </a:p>
        </p:txBody>
      </p:sp>
      <p:sp>
        <p:nvSpPr>
          <p:cNvPr id="6" name="Symbol zastępczy zawartości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endParaRPr lang="pl-PL"/>
          </a:p>
        </p:txBody>
      </p:sp>
      <p:sp>
        <p:nvSpPr>
          <p:cNvPr id="7" name="Symbol zastępczy stopki 6"/>
          <p:cNvSpPr>
            <a:spLocks noGrp="1"/>
          </p:cNvSpPr>
          <p:nvPr>
            <p:ph type="ftr" sz="quarter" idx="10"/>
          </p:nvPr>
        </p:nvSpPr>
        <p:spPr/>
        <p:txBody>
          <a:bodyPr/>
          <a:lstStyle>
            <a:lvl1pPr>
              <a:defRPr/>
            </a:lvl1pPr>
          </a:lstStyle>
          <a:p>
            <a:endParaRPr lang="pl-PL"/>
          </a:p>
        </p:txBody>
      </p:sp>
      <p:sp>
        <p:nvSpPr>
          <p:cNvPr id="8" name="Symbol zastępczy numeru slajdu 7"/>
          <p:cNvSpPr>
            <a:spLocks noGrp="1"/>
          </p:cNvSpPr>
          <p:nvPr>
            <p:ph type="sldNum" sz="quarter" idx="11"/>
          </p:nvPr>
        </p:nvSpPr>
        <p:spPr/>
        <p:txBody>
          <a:bodyPr/>
          <a:lstStyle>
            <a:lvl1pPr>
              <a:defRPr/>
            </a:lvl1pPr>
          </a:lstStyle>
          <a:p>
            <a:fld id="{F8178D18-A678-4B7A-AB1E-2315AF51E9B8}" type="slidenum">
              <a:rPr lang="pl-PL"/>
              <a:pPr/>
              <a:t>‹#›</a:t>
            </a:fld>
            <a:endParaRPr lang="pl-PL"/>
          </a:p>
        </p:txBody>
      </p:sp>
      <p:sp>
        <p:nvSpPr>
          <p:cNvPr id="9" name="Symbol zastępczy daty 8"/>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ylko tytuł">
    <p:spTree>
      <p:nvGrpSpPr>
        <p:cNvPr id="1" name=""/>
        <p:cNvGrpSpPr/>
        <p:nvPr/>
      </p:nvGrpSpPr>
      <p:grpSpPr>
        <a:xfrm>
          <a:off x="0" y="0"/>
          <a:ext cx="0" cy="0"/>
          <a:chOff x="0" y="0"/>
          <a:chExt cx="0" cy="0"/>
        </a:xfrm>
      </p:grpSpPr>
      <p:sp>
        <p:nvSpPr>
          <p:cNvPr id="2" name="Tytuł 1"/>
          <p:cNvSpPr>
            <a:spLocks noGrp="1"/>
          </p:cNvSpPr>
          <p:nvPr>
            <p:ph type="title"/>
          </p:nvPr>
        </p:nvSpPr>
        <p:spPr/>
        <p:txBody>
          <a:bodyPr/>
          <a:lstStyle/>
          <a:p>
            <a:r>
              <a:rPr lang="pl-PL" smtClean="0"/>
              <a:t>Kliknij, aby edytować styl</a:t>
            </a:r>
            <a:endParaRPr lang="pl-PL"/>
          </a:p>
        </p:txBody>
      </p:sp>
      <p:sp>
        <p:nvSpPr>
          <p:cNvPr id="3" name="Symbol zastępczy stopki 2"/>
          <p:cNvSpPr>
            <a:spLocks noGrp="1"/>
          </p:cNvSpPr>
          <p:nvPr>
            <p:ph type="ftr" sz="quarter" idx="10"/>
          </p:nvPr>
        </p:nvSpPr>
        <p:spPr/>
        <p:txBody>
          <a:bodyPr/>
          <a:lstStyle>
            <a:lvl1pPr>
              <a:defRPr/>
            </a:lvl1pPr>
          </a:lstStyle>
          <a:p>
            <a:endParaRPr lang="pl-PL"/>
          </a:p>
        </p:txBody>
      </p:sp>
      <p:sp>
        <p:nvSpPr>
          <p:cNvPr id="4" name="Symbol zastępczy numeru slajdu 3"/>
          <p:cNvSpPr>
            <a:spLocks noGrp="1"/>
          </p:cNvSpPr>
          <p:nvPr>
            <p:ph type="sldNum" sz="quarter" idx="11"/>
          </p:nvPr>
        </p:nvSpPr>
        <p:spPr/>
        <p:txBody>
          <a:bodyPr/>
          <a:lstStyle>
            <a:lvl1pPr>
              <a:defRPr/>
            </a:lvl1pPr>
          </a:lstStyle>
          <a:p>
            <a:fld id="{00F8C7C5-E590-43F9-873F-53911E53CE5D}" type="slidenum">
              <a:rPr lang="pl-PL"/>
              <a:pPr/>
              <a:t>‹#›</a:t>
            </a:fld>
            <a:endParaRPr lang="pl-PL"/>
          </a:p>
        </p:txBody>
      </p:sp>
      <p:sp>
        <p:nvSpPr>
          <p:cNvPr id="5" name="Symbol zastępczy daty 4"/>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usty">
    <p:spTree>
      <p:nvGrpSpPr>
        <p:cNvPr id="1" name=""/>
        <p:cNvGrpSpPr/>
        <p:nvPr/>
      </p:nvGrpSpPr>
      <p:grpSpPr>
        <a:xfrm>
          <a:off x="0" y="0"/>
          <a:ext cx="0" cy="0"/>
          <a:chOff x="0" y="0"/>
          <a:chExt cx="0" cy="0"/>
        </a:xfrm>
      </p:grpSpPr>
      <p:sp>
        <p:nvSpPr>
          <p:cNvPr id="2" name="Symbol zastępczy stopki 1"/>
          <p:cNvSpPr>
            <a:spLocks noGrp="1"/>
          </p:cNvSpPr>
          <p:nvPr>
            <p:ph type="ftr" sz="quarter" idx="10"/>
          </p:nvPr>
        </p:nvSpPr>
        <p:spPr/>
        <p:txBody>
          <a:bodyPr/>
          <a:lstStyle>
            <a:lvl1pPr>
              <a:defRPr/>
            </a:lvl1pPr>
          </a:lstStyle>
          <a:p>
            <a:endParaRPr lang="pl-PL"/>
          </a:p>
        </p:txBody>
      </p:sp>
      <p:sp>
        <p:nvSpPr>
          <p:cNvPr id="3" name="Symbol zastępczy numeru slajdu 2"/>
          <p:cNvSpPr>
            <a:spLocks noGrp="1"/>
          </p:cNvSpPr>
          <p:nvPr>
            <p:ph type="sldNum" sz="quarter" idx="11"/>
          </p:nvPr>
        </p:nvSpPr>
        <p:spPr/>
        <p:txBody>
          <a:bodyPr/>
          <a:lstStyle>
            <a:lvl1pPr>
              <a:defRPr/>
            </a:lvl1pPr>
          </a:lstStyle>
          <a:p>
            <a:fld id="{6F067380-F893-4439-9044-A4F3B4BDB8F7}" type="slidenum">
              <a:rPr lang="pl-PL"/>
              <a:pPr/>
              <a:t>‹#›</a:t>
            </a:fld>
            <a:endParaRPr lang="pl-PL"/>
          </a:p>
        </p:txBody>
      </p:sp>
      <p:sp>
        <p:nvSpPr>
          <p:cNvPr id="4" name="Symbol zastępczy daty 3"/>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Zawartość z podpisem">
    <p:spTree>
      <p:nvGrpSpPr>
        <p:cNvPr id="1" name=""/>
        <p:cNvGrpSpPr/>
        <p:nvPr/>
      </p:nvGrpSpPr>
      <p:grpSpPr>
        <a:xfrm>
          <a:off x="0" y="0"/>
          <a:ext cx="0" cy="0"/>
          <a:chOff x="0" y="0"/>
          <a:chExt cx="0" cy="0"/>
        </a:xfrm>
      </p:grpSpPr>
      <p:sp>
        <p:nvSpPr>
          <p:cNvPr id="2" name="Tytuł 1"/>
          <p:cNvSpPr>
            <a:spLocks noGrp="1"/>
          </p:cNvSpPr>
          <p:nvPr>
            <p:ph type="title"/>
          </p:nvPr>
        </p:nvSpPr>
        <p:spPr>
          <a:xfrm>
            <a:off x="457200" y="273050"/>
            <a:ext cx="3008313" cy="1162050"/>
          </a:xfrm>
        </p:spPr>
        <p:txBody>
          <a:bodyPr anchor="b"/>
          <a:lstStyle>
            <a:lvl1pPr algn="l">
              <a:defRPr sz="2000" b="1"/>
            </a:lvl1pPr>
          </a:lstStyle>
          <a:p>
            <a:r>
              <a:rPr lang="pl-PL" smtClean="0"/>
              <a:t>Kliknij, aby edytować styl</a:t>
            </a:r>
            <a:endParaRPr lang="pl-PL"/>
          </a:p>
        </p:txBody>
      </p:sp>
      <p:sp>
        <p:nvSpPr>
          <p:cNvPr id="3" name="Symbol zastępczy zawartości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endParaRPr lang="pl-PL"/>
          </a:p>
        </p:txBody>
      </p:sp>
      <p:sp>
        <p:nvSpPr>
          <p:cNvPr id="4" name="Symbol zastępczy tekstu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pl-PL" smtClean="0"/>
              <a:t>Kliknij, aby edytować style wzorca tekstu</a:t>
            </a:r>
          </a:p>
        </p:txBody>
      </p:sp>
      <p:sp>
        <p:nvSpPr>
          <p:cNvPr id="5" name="Symbol zastępczy stopki 4"/>
          <p:cNvSpPr>
            <a:spLocks noGrp="1"/>
          </p:cNvSpPr>
          <p:nvPr>
            <p:ph type="ftr" sz="quarter" idx="10"/>
          </p:nvPr>
        </p:nvSpPr>
        <p:spPr/>
        <p:txBody>
          <a:bodyPr/>
          <a:lstStyle>
            <a:lvl1pPr>
              <a:defRPr/>
            </a:lvl1pPr>
          </a:lstStyle>
          <a:p>
            <a:endParaRPr lang="pl-PL"/>
          </a:p>
        </p:txBody>
      </p:sp>
      <p:sp>
        <p:nvSpPr>
          <p:cNvPr id="6" name="Symbol zastępczy numeru slajdu 5"/>
          <p:cNvSpPr>
            <a:spLocks noGrp="1"/>
          </p:cNvSpPr>
          <p:nvPr>
            <p:ph type="sldNum" sz="quarter" idx="11"/>
          </p:nvPr>
        </p:nvSpPr>
        <p:spPr/>
        <p:txBody>
          <a:bodyPr/>
          <a:lstStyle>
            <a:lvl1pPr>
              <a:defRPr/>
            </a:lvl1pPr>
          </a:lstStyle>
          <a:p>
            <a:fld id="{A3F78820-8825-44EA-8423-8E5EC666B633}" type="slidenum">
              <a:rPr lang="pl-PL"/>
              <a:pPr/>
              <a:t>‹#›</a:t>
            </a:fld>
            <a:endParaRPr lang="pl-PL"/>
          </a:p>
        </p:txBody>
      </p:sp>
      <p:sp>
        <p:nvSpPr>
          <p:cNvPr id="7" name="Symbol zastępczy daty 6"/>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az z podpisem">
    <p:spTree>
      <p:nvGrpSpPr>
        <p:cNvPr id="1" name=""/>
        <p:cNvGrpSpPr/>
        <p:nvPr/>
      </p:nvGrpSpPr>
      <p:grpSpPr>
        <a:xfrm>
          <a:off x="0" y="0"/>
          <a:ext cx="0" cy="0"/>
          <a:chOff x="0" y="0"/>
          <a:chExt cx="0" cy="0"/>
        </a:xfrm>
      </p:grpSpPr>
      <p:sp>
        <p:nvSpPr>
          <p:cNvPr id="2" name="Tytuł 1"/>
          <p:cNvSpPr>
            <a:spLocks noGrp="1"/>
          </p:cNvSpPr>
          <p:nvPr>
            <p:ph type="title"/>
          </p:nvPr>
        </p:nvSpPr>
        <p:spPr>
          <a:xfrm>
            <a:off x="1792288" y="4800600"/>
            <a:ext cx="5486400" cy="566738"/>
          </a:xfrm>
        </p:spPr>
        <p:txBody>
          <a:bodyPr anchor="b"/>
          <a:lstStyle>
            <a:lvl1pPr algn="l">
              <a:defRPr sz="2000" b="1"/>
            </a:lvl1pPr>
          </a:lstStyle>
          <a:p>
            <a:r>
              <a:rPr lang="pl-PL" smtClean="0"/>
              <a:t>Kliknij, aby edytować styl</a:t>
            </a:r>
            <a:endParaRPr lang="pl-PL"/>
          </a:p>
        </p:txBody>
      </p:sp>
      <p:sp>
        <p:nvSpPr>
          <p:cNvPr id="3" name="Symbol zastępczy obrazu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pl-PL"/>
          </a:p>
        </p:txBody>
      </p:sp>
      <p:sp>
        <p:nvSpPr>
          <p:cNvPr id="4" name="Symbol zastępczy tekstu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pl-PL" smtClean="0"/>
              <a:t>Kliknij, aby edytować style wzorca tekstu</a:t>
            </a:r>
          </a:p>
        </p:txBody>
      </p:sp>
      <p:sp>
        <p:nvSpPr>
          <p:cNvPr id="5" name="Symbol zastępczy stopki 4"/>
          <p:cNvSpPr>
            <a:spLocks noGrp="1"/>
          </p:cNvSpPr>
          <p:nvPr>
            <p:ph type="ftr" sz="quarter" idx="10"/>
          </p:nvPr>
        </p:nvSpPr>
        <p:spPr/>
        <p:txBody>
          <a:bodyPr/>
          <a:lstStyle>
            <a:lvl1pPr>
              <a:defRPr/>
            </a:lvl1pPr>
          </a:lstStyle>
          <a:p>
            <a:endParaRPr lang="pl-PL"/>
          </a:p>
        </p:txBody>
      </p:sp>
      <p:sp>
        <p:nvSpPr>
          <p:cNvPr id="6" name="Symbol zastępczy numeru slajdu 5"/>
          <p:cNvSpPr>
            <a:spLocks noGrp="1"/>
          </p:cNvSpPr>
          <p:nvPr>
            <p:ph type="sldNum" sz="quarter" idx="11"/>
          </p:nvPr>
        </p:nvSpPr>
        <p:spPr/>
        <p:txBody>
          <a:bodyPr/>
          <a:lstStyle>
            <a:lvl1pPr>
              <a:defRPr/>
            </a:lvl1pPr>
          </a:lstStyle>
          <a:p>
            <a:fld id="{1791CDD2-56B6-4165-B300-C6D264C8C0F4}" type="slidenum">
              <a:rPr lang="pl-PL"/>
              <a:pPr/>
              <a:t>‹#›</a:t>
            </a:fld>
            <a:endParaRPr lang="pl-PL"/>
          </a:p>
        </p:txBody>
      </p:sp>
      <p:sp>
        <p:nvSpPr>
          <p:cNvPr id="7" name="Symbol zastępczy daty 6"/>
          <p:cNvSpPr>
            <a:spLocks noGrp="1"/>
          </p:cNvSpPr>
          <p:nvPr>
            <p:ph type="dt" sz="half" idx="12"/>
          </p:nvPr>
        </p:nvSpPr>
        <p:spPr/>
        <p:txBody>
          <a:bodyPr/>
          <a:lstStyle>
            <a:lvl1pPr>
              <a:defRPr/>
            </a:lvl1pPr>
          </a:lstStyle>
          <a:p>
            <a:endParaRPr lang="pl-PL"/>
          </a:p>
        </p:txBody>
      </p:sp>
    </p:spTree>
  </p:cSld>
  <p:clrMapOvr>
    <a:masterClrMapping/>
  </p:clrMapOvr>
  <p:transition>
    <p:fade thruBlk="1"/>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6" name="Rectangle 2"/>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200"/>
            </a:lvl1pPr>
          </a:lstStyle>
          <a:p>
            <a:endParaRPr lang="pl-PL"/>
          </a:p>
        </p:txBody>
      </p:sp>
      <p:sp>
        <p:nvSpPr>
          <p:cNvPr id="6147" name="Rectangle 3"/>
          <p:cNvSpPr>
            <a:spLocks noGrp="1" noChangeArrowheads="1"/>
          </p:cNvSpPr>
          <p:nvPr>
            <p:ph type="sldNum" sz="quarter" idx="4"/>
          </p:nvPr>
        </p:nvSpPr>
        <p:spPr bwMode="auto">
          <a:xfrm>
            <a:off x="6553200" y="6248400"/>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Arial Black" pitchFamily="34" charset="0"/>
              </a:defRPr>
            </a:lvl1pPr>
          </a:lstStyle>
          <a:p>
            <a:fld id="{5D882421-A7F3-4A59-8940-D5A6788696D5}" type="slidenum">
              <a:rPr lang="pl-PL"/>
              <a:pPr/>
              <a:t>‹#›</a:t>
            </a:fld>
            <a:endParaRPr lang="pl-PL"/>
          </a:p>
        </p:txBody>
      </p:sp>
      <p:grpSp>
        <p:nvGrpSpPr>
          <p:cNvPr id="6148" name="Group 4"/>
          <p:cNvGrpSpPr>
            <a:grpSpLocks/>
          </p:cNvGrpSpPr>
          <p:nvPr/>
        </p:nvGrpSpPr>
        <p:grpSpPr bwMode="auto">
          <a:xfrm>
            <a:off x="0" y="0"/>
            <a:ext cx="9144000" cy="546100"/>
            <a:chOff x="0" y="0"/>
            <a:chExt cx="5760" cy="344"/>
          </a:xfrm>
        </p:grpSpPr>
        <p:sp>
          <p:nvSpPr>
            <p:cNvPr id="6149" name="Rectangle 5"/>
            <p:cNvSpPr>
              <a:spLocks noChangeArrowheads="1"/>
            </p:cNvSpPr>
            <p:nvPr/>
          </p:nvSpPr>
          <p:spPr bwMode="auto">
            <a:xfrm>
              <a:off x="0" y="0"/>
              <a:ext cx="180" cy="336"/>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pPr algn="ctr"/>
              <a:endParaRPr lang="pl-PL" sz="2400">
                <a:latin typeface="Times New Roman" charset="0"/>
              </a:endParaRPr>
            </a:p>
          </p:txBody>
        </p:sp>
        <p:sp>
          <p:nvSpPr>
            <p:cNvPr id="6150" name="Rectangle 6"/>
            <p:cNvSpPr>
              <a:spLocks noChangeArrowheads="1"/>
            </p:cNvSpPr>
            <p:nvPr/>
          </p:nvSpPr>
          <p:spPr bwMode="auto">
            <a:xfrm>
              <a:off x="260" y="85"/>
              <a:ext cx="5500" cy="173"/>
            </a:xfrm>
            <a:prstGeom prst="rect">
              <a:avLst/>
            </a:prstGeom>
            <a:gradFill rotWithShape="0">
              <a:gsLst>
                <a:gs pos="0">
                  <a:schemeClr val="bg2"/>
                </a:gs>
                <a:gs pos="100000">
                  <a:schemeClr val="bg1"/>
                </a:gs>
              </a:gsLst>
              <a:lin ang="0" scaled="1"/>
            </a:gradFill>
            <a:ln w="9525">
              <a:noFill/>
              <a:miter lim="800000"/>
              <a:headEnd/>
              <a:tailEnd/>
            </a:ln>
          </p:spPr>
          <p:txBody>
            <a:bodyPr/>
            <a:lstStyle/>
            <a:p>
              <a:endParaRPr lang="pl-PL" sz="2400">
                <a:latin typeface="Times New Roman" charset="0"/>
              </a:endParaRPr>
            </a:p>
          </p:txBody>
        </p:sp>
        <p:sp>
          <p:nvSpPr>
            <p:cNvPr id="6151" name="Rectangle 7"/>
            <p:cNvSpPr>
              <a:spLocks noChangeArrowheads="1"/>
            </p:cNvSpPr>
            <p:nvPr/>
          </p:nvSpPr>
          <p:spPr bwMode="auto">
            <a:xfrm>
              <a:off x="258" y="85"/>
              <a:ext cx="87" cy="89"/>
            </a:xfrm>
            <a:prstGeom prst="rect">
              <a:avLst/>
            </a:prstGeom>
            <a:solidFill>
              <a:schemeClr val="folHlink"/>
            </a:solidFill>
            <a:ln w="9525">
              <a:noFill/>
              <a:miter lim="800000"/>
              <a:headEnd/>
              <a:tailEnd/>
            </a:ln>
          </p:spPr>
          <p:txBody>
            <a:bodyPr/>
            <a:lstStyle/>
            <a:p>
              <a:endParaRPr lang="pl-PL">
                <a:solidFill>
                  <a:schemeClr val="hlink"/>
                </a:solidFill>
              </a:endParaRPr>
            </a:p>
          </p:txBody>
        </p:sp>
        <p:sp>
          <p:nvSpPr>
            <p:cNvPr id="6152" name="Rectangle 8"/>
            <p:cNvSpPr>
              <a:spLocks noChangeArrowheads="1"/>
            </p:cNvSpPr>
            <p:nvPr/>
          </p:nvSpPr>
          <p:spPr bwMode="auto">
            <a:xfrm>
              <a:off x="345" y="0"/>
              <a:ext cx="88" cy="87"/>
            </a:xfrm>
            <a:prstGeom prst="rect">
              <a:avLst/>
            </a:prstGeom>
            <a:solidFill>
              <a:schemeClr val="folHlink"/>
            </a:solidFill>
            <a:ln w="9525">
              <a:noFill/>
              <a:miter lim="800000"/>
              <a:headEnd/>
              <a:tailEnd/>
            </a:ln>
          </p:spPr>
          <p:txBody>
            <a:bodyPr/>
            <a:lstStyle/>
            <a:p>
              <a:endParaRPr lang="pl-PL">
                <a:solidFill>
                  <a:schemeClr val="hlink"/>
                </a:solidFill>
              </a:endParaRPr>
            </a:p>
          </p:txBody>
        </p:sp>
        <p:sp>
          <p:nvSpPr>
            <p:cNvPr id="6153" name="Rectangle 9"/>
            <p:cNvSpPr>
              <a:spLocks noChangeArrowheads="1"/>
            </p:cNvSpPr>
            <p:nvPr/>
          </p:nvSpPr>
          <p:spPr bwMode="auto">
            <a:xfrm>
              <a:off x="345" y="85"/>
              <a:ext cx="88" cy="89"/>
            </a:xfrm>
            <a:prstGeom prst="rect">
              <a:avLst/>
            </a:prstGeom>
            <a:solidFill>
              <a:schemeClr val="accent2"/>
            </a:solidFill>
            <a:ln w="9525">
              <a:noFill/>
              <a:miter lim="800000"/>
              <a:headEnd/>
              <a:tailEnd/>
            </a:ln>
          </p:spPr>
          <p:txBody>
            <a:bodyPr/>
            <a:lstStyle/>
            <a:p>
              <a:endParaRPr lang="pl-PL">
                <a:solidFill>
                  <a:schemeClr val="accent2"/>
                </a:solidFill>
              </a:endParaRPr>
            </a:p>
          </p:txBody>
        </p:sp>
        <p:sp>
          <p:nvSpPr>
            <p:cNvPr id="6154" name="Rectangle 10"/>
            <p:cNvSpPr>
              <a:spLocks noChangeArrowheads="1"/>
            </p:cNvSpPr>
            <p:nvPr/>
          </p:nvSpPr>
          <p:spPr bwMode="auto">
            <a:xfrm>
              <a:off x="173" y="173"/>
              <a:ext cx="86" cy="87"/>
            </a:xfrm>
            <a:prstGeom prst="rect">
              <a:avLst/>
            </a:prstGeom>
            <a:solidFill>
              <a:schemeClr val="folHlink"/>
            </a:solidFill>
            <a:ln w="9525">
              <a:noFill/>
              <a:miter lim="800000"/>
              <a:headEnd/>
              <a:tailEnd/>
            </a:ln>
          </p:spPr>
          <p:txBody>
            <a:bodyPr/>
            <a:lstStyle/>
            <a:p>
              <a:endParaRPr lang="pl-PL">
                <a:solidFill>
                  <a:schemeClr val="hlink"/>
                </a:solidFill>
              </a:endParaRPr>
            </a:p>
          </p:txBody>
        </p:sp>
        <p:sp>
          <p:nvSpPr>
            <p:cNvPr id="6155" name="Rectangle 11"/>
            <p:cNvSpPr>
              <a:spLocks noChangeArrowheads="1"/>
            </p:cNvSpPr>
            <p:nvPr/>
          </p:nvSpPr>
          <p:spPr bwMode="auto">
            <a:xfrm>
              <a:off x="83" y="86"/>
              <a:ext cx="89" cy="87"/>
            </a:xfrm>
            <a:prstGeom prst="rect">
              <a:avLst/>
            </a:prstGeom>
            <a:solidFill>
              <a:schemeClr val="bg2"/>
            </a:solidFill>
            <a:ln w="9525">
              <a:noFill/>
              <a:miter lim="800000"/>
              <a:headEnd/>
              <a:tailEnd/>
            </a:ln>
          </p:spPr>
          <p:txBody>
            <a:bodyPr/>
            <a:lstStyle/>
            <a:p>
              <a:endParaRPr lang="pl-PL" sz="2400">
                <a:latin typeface="Times New Roman" charset="0"/>
              </a:endParaRPr>
            </a:p>
          </p:txBody>
        </p:sp>
        <p:sp>
          <p:nvSpPr>
            <p:cNvPr id="6156" name="Rectangle 12"/>
            <p:cNvSpPr>
              <a:spLocks noChangeArrowheads="1"/>
            </p:cNvSpPr>
            <p:nvPr/>
          </p:nvSpPr>
          <p:spPr bwMode="auto">
            <a:xfrm>
              <a:off x="258" y="171"/>
              <a:ext cx="87" cy="87"/>
            </a:xfrm>
            <a:prstGeom prst="rect">
              <a:avLst/>
            </a:prstGeom>
            <a:solidFill>
              <a:schemeClr val="accent2"/>
            </a:solidFill>
            <a:ln w="9525">
              <a:noFill/>
              <a:miter lim="800000"/>
              <a:headEnd/>
              <a:tailEnd/>
            </a:ln>
          </p:spPr>
          <p:txBody>
            <a:bodyPr/>
            <a:lstStyle/>
            <a:p>
              <a:endParaRPr lang="pl-PL">
                <a:solidFill>
                  <a:schemeClr val="accent2"/>
                </a:solidFill>
              </a:endParaRPr>
            </a:p>
          </p:txBody>
        </p:sp>
        <p:sp>
          <p:nvSpPr>
            <p:cNvPr id="6157" name="Rectangle 13"/>
            <p:cNvSpPr>
              <a:spLocks noChangeArrowheads="1"/>
            </p:cNvSpPr>
            <p:nvPr/>
          </p:nvSpPr>
          <p:spPr bwMode="auto">
            <a:xfrm>
              <a:off x="173" y="258"/>
              <a:ext cx="86" cy="86"/>
            </a:xfrm>
            <a:prstGeom prst="rect">
              <a:avLst/>
            </a:prstGeom>
            <a:solidFill>
              <a:schemeClr val="accent2"/>
            </a:solidFill>
            <a:ln w="9525">
              <a:noFill/>
              <a:miter lim="800000"/>
              <a:headEnd/>
              <a:tailEnd/>
            </a:ln>
          </p:spPr>
          <p:txBody>
            <a:bodyPr/>
            <a:lstStyle/>
            <a:p>
              <a:endParaRPr lang="pl-PL">
                <a:solidFill>
                  <a:schemeClr val="accent2"/>
                </a:solidFill>
              </a:endParaRPr>
            </a:p>
          </p:txBody>
        </p:sp>
      </p:grpSp>
      <p:sp>
        <p:nvSpPr>
          <p:cNvPr id="6158" name="Rectangle 14"/>
          <p:cNvSpPr>
            <a:spLocks noGrp="1" noChangeArrowheads="1"/>
          </p:cNvSpPr>
          <p:nvPr>
            <p:ph type="title"/>
          </p:nvPr>
        </p:nvSpPr>
        <p:spPr bwMode="auto">
          <a:xfrm>
            <a:off x="457200" y="457200"/>
            <a:ext cx="8229600" cy="13716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pl-PL" smtClean="0"/>
              <a:t>Kliknij, aby edytować styl wzorca tytułu</a:t>
            </a:r>
          </a:p>
        </p:txBody>
      </p:sp>
      <p:sp>
        <p:nvSpPr>
          <p:cNvPr id="6159" name="Rectangle 15"/>
          <p:cNvSpPr>
            <a:spLocks noGrp="1" noChangeArrowheads="1"/>
          </p:cNvSpPr>
          <p:nvPr>
            <p:ph type="body" idx="1"/>
          </p:nvPr>
        </p:nvSpPr>
        <p:spPr bwMode="auto">
          <a:xfrm>
            <a:off x="457200" y="1981200"/>
            <a:ext cx="8229600" cy="3886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pl-PL" smtClean="0"/>
              <a:t>Kliknij, aby edytować style wzorca tekstu</a:t>
            </a:r>
          </a:p>
          <a:p>
            <a:pPr lvl="1"/>
            <a:r>
              <a:rPr lang="pl-PL" smtClean="0"/>
              <a:t>Drugi poziom</a:t>
            </a:r>
          </a:p>
          <a:p>
            <a:pPr lvl="2"/>
            <a:r>
              <a:rPr lang="pl-PL" smtClean="0"/>
              <a:t>Trzeci poziom</a:t>
            </a:r>
          </a:p>
          <a:p>
            <a:pPr lvl="3"/>
            <a:r>
              <a:rPr lang="pl-PL" smtClean="0"/>
              <a:t>Czwarty poziom</a:t>
            </a:r>
          </a:p>
          <a:p>
            <a:pPr lvl="4"/>
            <a:r>
              <a:rPr lang="pl-PL" smtClean="0"/>
              <a:t>Piąty poziom</a:t>
            </a:r>
          </a:p>
        </p:txBody>
      </p:sp>
      <p:sp>
        <p:nvSpPr>
          <p:cNvPr id="6160" name="Rectangle 16"/>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pl-PL"/>
          </a:p>
        </p:txBody>
      </p:sp>
      <p:pic>
        <p:nvPicPr>
          <p:cNvPr id="6161" name="Picture 17"/>
          <p:cNvPicPr>
            <a:picLocks noChangeAspect="1" noChangeArrowheads="1"/>
          </p:cNvPicPr>
          <p:nvPr/>
        </p:nvPicPr>
        <p:blipFill>
          <a:blip r:embed="rId13" cstate="print"/>
          <a:srcRect/>
          <a:stretch>
            <a:fillRect/>
          </a:stretch>
        </p:blipFill>
        <p:spPr bwMode="auto">
          <a:xfrm>
            <a:off x="827088" y="115888"/>
            <a:ext cx="792162" cy="334962"/>
          </a:xfrm>
          <a:prstGeom prst="rect">
            <a:avLst/>
          </a:prstGeom>
          <a:noFill/>
          <a:ln w="9525">
            <a:noFill/>
            <a:miter lim="800000"/>
            <a:headEnd/>
            <a:tailEnd/>
          </a:ln>
          <a:effectLst/>
        </p:spPr>
      </p:pic>
    </p:spTree>
  </p:cSld>
  <p:clrMap bg1="lt1" tx1="dk1" bg2="lt2" tx2="dk2" accent1="accent1" accent2="accent2" accent3="accent3" accent4="accent4" accent5="accent5" accent6="accent6" hlink="hlink" folHlink="folHlink"/>
  <p:sldLayoutIdLst>
    <p:sldLayoutId id="2147483650" r:id="rId1"/>
    <p:sldLayoutId id="2147483651"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 id="2147483660" r:id="rId11"/>
  </p:sldLayoutIdLst>
  <p:transition>
    <p:fade thruBlk="1"/>
  </p:transition>
  <p:txStyles>
    <p:titleStyle>
      <a:lvl1pPr algn="l" rtl="0" fontAlgn="base">
        <a:spcBef>
          <a:spcPct val="0"/>
        </a:spcBef>
        <a:spcAft>
          <a:spcPct val="0"/>
        </a:spcAft>
        <a:defRPr sz="4400">
          <a:solidFill>
            <a:schemeClr val="bg2"/>
          </a:solidFill>
          <a:latin typeface="+mj-lt"/>
          <a:ea typeface="+mj-ea"/>
          <a:cs typeface="+mj-cs"/>
        </a:defRPr>
      </a:lvl1pPr>
      <a:lvl2pPr algn="l" rtl="0" fontAlgn="base">
        <a:spcBef>
          <a:spcPct val="0"/>
        </a:spcBef>
        <a:spcAft>
          <a:spcPct val="0"/>
        </a:spcAft>
        <a:defRPr sz="4400">
          <a:solidFill>
            <a:schemeClr val="bg2"/>
          </a:solidFill>
          <a:latin typeface="Comic Sans MS" pitchFamily="66" charset="0"/>
        </a:defRPr>
      </a:lvl2pPr>
      <a:lvl3pPr algn="l" rtl="0" fontAlgn="base">
        <a:spcBef>
          <a:spcPct val="0"/>
        </a:spcBef>
        <a:spcAft>
          <a:spcPct val="0"/>
        </a:spcAft>
        <a:defRPr sz="4400">
          <a:solidFill>
            <a:schemeClr val="bg2"/>
          </a:solidFill>
          <a:latin typeface="Comic Sans MS" pitchFamily="66" charset="0"/>
        </a:defRPr>
      </a:lvl3pPr>
      <a:lvl4pPr algn="l" rtl="0" fontAlgn="base">
        <a:spcBef>
          <a:spcPct val="0"/>
        </a:spcBef>
        <a:spcAft>
          <a:spcPct val="0"/>
        </a:spcAft>
        <a:defRPr sz="4400">
          <a:solidFill>
            <a:schemeClr val="bg2"/>
          </a:solidFill>
          <a:latin typeface="Comic Sans MS" pitchFamily="66" charset="0"/>
        </a:defRPr>
      </a:lvl4pPr>
      <a:lvl5pPr algn="l" rtl="0" fontAlgn="base">
        <a:spcBef>
          <a:spcPct val="0"/>
        </a:spcBef>
        <a:spcAft>
          <a:spcPct val="0"/>
        </a:spcAft>
        <a:defRPr sz="4400">
          <a:solidFill>
            <a:schemeClr val="bg2"/>
          </a:solidFill>
          <a:latin typeface="Comic Sans MS" pitchFamily="66" charset="0"/>
        </a:defRPr>
      </a:lvl5pPr>
      <a:lvl6pPr marL="457200" algn="l" rtl="0" fontAlgn="base">
        <a:spcBef>
          <a:spcPct val="0"/>
        </a:spcBef>
        <a:spcAft>
          <a:spcPct val="0"/>
        </a:spcAft>
        <a:defRPr sz="4400">
          <a:solidFill>
            <a:schemeClr val="bg2"/>
          </a:solidFill>
          <a:latin typeface="Comic Sans MS" pitchFamily="66" charset="0"/>
        </a:defRPr>
      </a:lvl6pPr>
      <a:lvl7pPr marL="914400" algn="l" rtl="0" fontAlgn="base">
        <a:spcBef>
          <a:spcPct val="0"/>
        </a:spcBef>
        <a:spcAft>
          <a:spcPct val="0"/>
        </a:spcAft>
        <a:defRPr sz="4400">
          <a:solidFill>
            <a:schemeClr val="bg2"/>
          </a:solidFill>
          <a:latin typeface="Comic Sans MS" pitchFamily="66" charset="0"/>
        </a:defRPr>
      </a:lvl7pPr>
      <a:lvl8pPr marL="1371600" algn="l" rtl="0" fontAlgn="base">
        <a:spcBef>
          <a:spcPct val="0"/>
        </a:spcBef>
        <a:spcAft>
          <a:spcPct val="0"/>
        </a:spcAft>
        <a:defRPr sz="4400">
          <a:solidFill>
            <a:schemeClr val="bg2"/>
          </a:solidFill>
          <a:latin typeface="Comic Sans MS" pitchFamily="66" charset="0"/>
        </a:defRPr>
      </a:lvl8pPr>
      <a:lvl9pPr marL="1828800" algn="l" rtl="0" fontAlgn="base">
        <a:spcBef>
          <a:spcPct val="0"/>
        </a:spcBef>
        <a:spcAft>
          <a:spcPct val="0"/>
        </a:spcAft>
        <a:defRPr sz="4400">
          <a:solidFill>
            <a:schemeClr val="bg2"/>
          </a:solidFill>
          <a:latin typeface="Comic Sans MS" pitchFamily="66" charset="0"/>
        </a:defRPr>
      </a:lvl9pPr>
    </p:titleStyle>
    <p:bodyStyle>
      <a:lvl1pPr marL="342900" indent="-342900" algn="l" rtl="0" fontAlgn="base">
        <a:spcBef>
          <a:spcPct val="20000"/>
        </a:spcBef>
        <a:spcAft>
          <a:spcPct val="0"/>
        </a:spcAft>
        <a:buClr>
          <a:schemeClr val="bg2"/>
        </a:buClr>
        <a:buSzPct val="75000"/>
        <a:buFont typeface="Wingdings" pitchFamily="2" charset="2"/>
        <a:buChar char="n"/>
        <a:defRPr sz="3200">
          <a:solidFill>
            <a:schemeClr val="tx1"/>
          </a:solidFill>
          <a:latin typeface="+mn-lt"/>
          <a:ea typeface="+mn-ea"/>
          <a:cs typeface="+mn-cs"/>
        </a:defRPr>
      </a:lvl1pPr>
      <a:lvl2pPr marL="742950" indent="-285750" algn="l" rtl="0" fontAlgn="base">
        <a:spcBef>
          <a:spcPct val="20000"/>
        </a:spcBef>
        <a:spcAft>
          <a:spcPct val="0"/>
        </a:spcAft>
        <a:buClr>
          <a:schemeClr val="accent2"/>
        </a:buClr>
        <a:buSzPct val="80000"/>
        <a:buFont typeface="Wingdings" pitchFamily="2" charset="2"/>
        <a:buChar char="¨"/>
        <a:defRPr sz="2800">
          <a:solidFill>
            <a:schemeClr val="tx1"/>
          </a:solidFill>
          <a:latin typeface="+mn-lt"/>
        </a:defRPr>
      </a:lvl2pPr>
      <a:lvl3pPr marL="1143000" indent="-228600" algn="l" rtl="0" fontAlgn="base">
        <a:spcBef>
          <a:spcPct val="20000"/>
        </a:spcBef>
        <a:spcAft>
          <a:spcPct val="0"/>
        </a:spcAft>
        <a:buClr>
          <a:schemeClr val="bg2"/>
        </a:buClr>
        <a:buSzPct val="65000"/>
        <a:buFont typeface="Wingdings" pitchFamily="2" charset="2"/>
        <a:buChar char="n"/>
        <a:defRPr sz="2400">
          <a:solidFill>
            <a:schemeClr val="tx1"/>
          </a:solidFill>
          <a:latin typeface="+mn-lt"/>
        </a:defRPr>
      </a:lvl3pPr>
      <a:lvl4pPr marL="1600200" indent="-228600" algn="l" rtl="0" fontAlgn="base">
        <a:spcBef>
          <a:spcPct val="20000"/>
        </a:spcBef>
        <a:spcAft>
          <a:spcPct val="0"/>
        </a:spcAft>
        <a:buClr>
          <a:schemeClr val="accent2"/>
        </a:buClr>
        <a:buSzPct val="70000"/>
        <a:buFont typeface="Wingdings" pitchFamily="2" charset="2"/>
        <a:buChar char="¨"/>
        <a:defRPr sz="2000">
          <a:solidFill>
            <a:schemeClr val="tx1"/>
          </a:solidFill>
          <a:latin typeface="+mn-lt"/>
        </a:defRPr>
      </a:lvl4pPr>
      <a:lvl5pPr marL="20574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5pPr>
      <a:lvl6pPr marL="25146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6pPr>
      <a:lvl7pPr marL="29718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7pPr>
      <a:lvl8pPr marL="34290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8pPr>
      <a:lvl9pPr marL="38862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9pPr>
    </p:bodyStyle>
    <p:otherStyle>
      <a:defPPr>
        <a:defRPr lang="pl-P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3.jpe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ctrTitle"/>
          </p:nvPr>
        </p:nvSpPr>
        <p:spPr>
          <a:xfrm>
            <a:off x="2343150" y="2133600"/>
            <a:ext cx="6800850" cy="2438400"/>
          </a:xfrm>
        </p:spPr>
        <p:txBody>
          <a:bodyPr/>
          <a:lstStyle/>
          <a:p>
            <a:pPr algn="ctr"/>
            <a:r>
              <a:rPr lang="pl-PL" sz="3200" b="1" dirty="0" smtClean="0">
                <a:latin typeface="Calibri" pitchFamily="34" charset="0"/>
              </a:rPr>
              <a:t>Vademecum Pacjenta 2009</a:t>
            </a:r>
            <a:endParaRPr lang="pl-PL" sz="3200" b="1" dirty="0">
              <a:latin typeface="Calibri" pitchFamily="34" charset="0"/>
            </a:endParaRPr>
          </a:p>
        </p:txBody>
      </p:sp>
      <p:sp>
        <p:nvSpPr>
          <p:cNvPr id="10243" name="Rectangle 3"/>
          <p:cNvSpPr>
            <a:spLocks noGrp="1" noChangeArrowheads="1"/>
          </p:cNvSpPr>
          <p:nvPr>
            <p:ph type="subTitle" idx="1"/>
          </p:nvPr>
        </p:nvSpPr>
        <p:spPr>
          <a:xfrm>
            <a:off x="2438400" y="5326063"/>
            <a:ext cx="6580188" cy="1074737"/>
          </a:xfrm>
        </p:spPr>
        <p:txBody>
          <a:bodyPr/>
          <a:lstStyle/>
          <a:p>
            <a:pPr algn="ctr">
              <a:lnSpc>
                <a:spcPct val="160000"/>
              </a:lnSpc>
            </a:pPr>
            <a:r>
              <a:rPr lang="pl-PL" sz="2800" b="1" dirty="0" smtClean="0">
                <a:solidFill>
                  <a:schemeClr val="bg2"/>
                </a:solidFill>
                <a:latin typeface="Calibri" pitchFamily="34" charset="0"/>
              </a:rPr>
              <a:t>Anna Zajkowska-Głowacka</a:t>
            </a:r>
          </a:p>
          <a:p>
            <a:pPr algn="ctr">
              <a:lnSpc>
                <a:spcPct val="160000"/>
              </a:lnSpc>
            </a:pPr>
            <a:r>
              <a:rPr lang="pl-PL" sz="1600" b="1" dirty="0" smtClean="0">
                <a:solidFill>
                  <a:schemeClr val="bg2"/>
                </a:solidFill>
                <a:latin typeface="Calibri" pitchFamily="34" charset="0"/>
              </a:rPr>
              <a:t> Rzecznik Praw Pacjenta przy Podlaskim Oddziale Wojewódzkim NFZ</a:t>
            </a:r>
            <a:endParaRPr lang="pl-PL" sz="1600" b="1" dirty="0">
              <a:solidFill>
                <a:schemeClr val="bg2"/>
              </a:solidFill>
              <a:latin typeface="Calibri" pitchFamily="34" charset="0"/>
            </a:endParaRPr>
          </a:p>
        </p:txBody>
      </p:sp>
      <p:pic>
        <p:nvPicPr>
          <p:cNvPr id="7" name="Obraz 6" descr="logo_big.png"/>
          <p:cNvPicPr>
            <a:picLocks noChangeAspect="1"/>
          </p:cNvPicPr>
          <p:nvPr/>
        </p:nvPicPr>
        <p:blipFill>
          <a:blip r:embed="rId3" cstate="print"/>
          <a:stretch>
            <a:fillRect/>
          </a:stretch>
        </p:blipFill>
        <p:spPr>
          <a:xfrm>
            <a:off x="609600" y="5257800"/>
            <a:ext cx="1751252" cy="1319275"/>
          </a:xfrm>
          <a:prstGeom prst="rect">
            <a:avLst/>
          </a:prstGeom>
        </p:spPr>
      </p:pic>
      <p:pic>
        <p:nvPicPr>
          <p:cNvPr id="8" name="Obraz 7" descr="image026.jpg"/>
          <p:cNvPicPr>
            <a:picLocks noChangeAspect="1"/>
          </p:cNvPicPr>
          <p:nvPr/>
        </p:nvPicPr>
        <p:blipFill>
          <a:blip r:embed="rId4" cstate="print"/>
          <a:stretch>
            <a:fillRect/>
          </a:stretch>
        </p:blipFill>
        <p:spPr>
          <a:xfrm>
            <a:off x="7086600" y="0"/>
            <a:ext cx="2057400" cy="1690033"/>
          </a:xfrm>
          <a:prstGeom prst="rect">
            <a:avLst/>
          </a:prstGeom>
        </p:spPr>
      </p:pic>
    </p:spTree>
  </p:cSld>
  <p:clrMapOvr>
    <a:masterClrMapping/>
  </p:clrMapOvr>
  <p:transition>
    <p:fade thruBlk="1"/>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707886"/>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Zasady kierowania pacjentów do placówek związanych umową z Narodowym Funduszem Zdrowia</a:t>
            </a:r>
            <a:endParaRPr lang="pl-PL" b="1" dirty="0">
              <a:solidFill>
                <a:schemeClr val="bg1"/>
              </a:solidFill>
              <a:latin typeface="Calibri" pitchFamily="34" charset="0"/>
              <a:cs typeface="Times New Roman" charset="0"/>
            </a:endParaRPr>
          </a:p>
        </p:txBody>
      </p:sp>
      <p:sp>
        <p:nvSpPr>
          <p:cNvPr id="6" name="Prostokąt 5"/>
          <p:cNvSpPr/>
          <p:nvPr/>
        </p:nvSpPr>
        <p:spPr>
          <a:xfrm>
            <a:off x="533400" y="1646974"/>
            <a:ext cx="8077200" cy="4468916"/>
          </a:xfrm>
          <a:prstGeom prst="rect">
            <a:avLst/>
          </a:prstGeom>
        </p:spPr>
        <p:txBody>
          <a:bodyPr wrap="square">
            <a:spAutoFit/>
          </a:bodyPr>
          <a:lstStyle/>
          <a:p>
            <a:pPr marL="342900" lvl="0" indent="-342900">
              <a:spcBef>
                <a:spcPct val="20000"/>
              </a:spcBef>
              <a:buClr>
                <a:schemeClr val="bg2"/>
              </a:buClr>
              <a:buSzPct val="75000"/>
              <a:defRPr/>
            </a:pPr>
            <a:r>
              <a:rPr lang="pl-PL" kern="0" dirty="0">
                <a:latin typeface="Calibri" pitchFamily="34" charset="0"/>
                <a:cs typeface="Times New Roman" pitchFamily="18" charset="0"/>
              </a:rPr>
              <a:t>Skierowania nie muszą także przedstawiać następujące osoby korzystające z ambulatoryjnej opieki specjalistycznej:</a:t>
            </a:r>
          </a:p>
          <a:p>
            <a:pPr marL="1600200" lvl="3" indent="-228600">
              <a:spcBef>
                <a:spcPct val="20000"/>
              </a:spcBef>
              <a:buClr>
                <a:schemeClr val="accent2"/>
              </a:buClr>
              <a:buSzPct val="70000"/>
              <a:defRPr/>
            </a:pPr>
            <a:r>
              <a:rPr lang="pl-PL" kern="0" dirty="0">
                <a:latin typeface="Calibri" pitchFamily="34" charset="0"/>
                <a:cs typeface="Times New Roman" pitchFamily="18" charset="0"/>
              </a:rPr>
              <a:t>»  </a:t>
            </a:r>
            <a:r>
              <a:rPr lang="pl-PL" kern="0" dirty="0" smtClean="0">
                <a:latin typeface="Calibri" pitchFamily="34" charset="0"/>
                <a:cs typeface="Times New Roman" pitchFamily="18" charset="0"/>
              </a:rPr>
              <a:t>inwalidzi </a:t>
            </a:r>
            <a:r>
              <a:rPr lang="pl-PL" kern="0" dirty="0">
                <a:latin typeface="Calibri" pitchFamily="34" charset="0"/>
                <a:cs typeface="Times New Roman" pitchFamily="18" charset="0"/>
              </a:rPr>
              <a:t>wojenni,</a:t>
            </a:r>
          </a:p>
          <a:p>
            <a:pPr marL="1600200" lvl="3" indent="-228600">
              <a:spcBef>
                <a:spcPct val="20000"/>
              </a:spcBef>
              <a:buClr>
                <a:schemeClr val="accent2"/>
              </a:buClr>
              <a:buSzPct val="70000"/>
              <a:defRPr/>
            </a:pPr>
            <a:r>
              <a:rPr lang="pl-PL" kern="0" dirty="0">
                <a:latin typeface="Calibri" pitchFamily="34" charset="0"/>
                <a:cs typeface="Times New Roman" pitchFamily="18" charset="0"/>
              </a:rPr>
              <a:t>»  </a:t>
            </a:r>
            <a:r>
              <a:rPr lang="pl-PL" kern="0" dirty="0" smtClean="0">
                <a:latin typeface="Calibri" pitchFamily="34" charset="0"/>
                <a:cs typeface="Times New Roman" pitchFamily="18" charset="0"/>
              </a:rPr>
              <a:t>osoby </a:t>
            </a:r>
            <a:r>
              <a:rPr lang="pl-PL" kern="0" dirty="0">
                <a:latin typeface="Calibri" pitchFamily="34" charset="0"/>
                <a:cs typeface="Times New Roman" pitchFamily="18" charset="0"/>
              </a:rPr>
              <a:t>represjonowane,</a:t>
            </a:r>
          </a:p>
          <a:p>
            <a:pPr marL="1600200" lvl="3" indent="-228600">
              <a:spcBef>
                <a:spcPct val="20000"/>
              </a:spcBef>
              <a:buClr>
                <a:schemeClr val="accent2"/>
              </a:buClr>
              <a:buSzPct val="70000"/>
              <a:defRPr/>
            </a:pPr>
            <a:r>
              <a:rPr lang="pl-PL" kern="0" dirty="0">
                <a:latin typeface="Calibri" pitchFamily="34" charset="0"/>
                <a:cs typeface="Times New Roman" pitchFamily="18" charset="0"/>
              </a:rPr>
              <a:t>»	kombatanci,</a:t>
            </a:r>
          </a:p>
          <a:p>
            <a:pPr marL="1600200" lvl="3" indent="-228600">
              <a:spcBef>
                <a:spcPct val="20000"/>
              </a:spcBef>
              <a:buClr>
                <a:schemeClr val="accent2"/>
              </a:buClr>
              <a:buSzPct val="70000"/>
              <a:defRPr/>
            </a:pPr>
            <a:r>
              <a:rPr lang="pl-PL" kern="0" dirty="0">
                <a:latin typeface="Calibri" pitchFamily="34" charset="0"/>
                <a:cs typeface="Times New Roman" pitchFamily="18" charset="0"/>
              </a:rPr>
              <a:t>»	niewidome cywilne ofiary działań wojennych,</a:t>
            </a:r>
          </a:p>
          <a:p>
            <a:pPr marL="1600200" lvl="3" indent="-228600">
              <a:spcBef>
                <a:spcPct val="20000"/>
              </a:spcBef>
              <a:buClr>
                <a:schemeClr val="accent2"/>
              </a:buClr>
              <a:buSzPct val="70000"/>
              <a:defRPr/>
            </a:pPr>
            <a:r>
              <a:rPr lang="pl-PL" kern="0" dirty="0">
                <a:latin typeface="Calibri" pitchFamily="34" charset="0"/>
                <a:cs typeface="Times New Roman" pitchFamily="18" charset="0"/>
              </a:rPr>
              <a:t>»	chorzy na gruźlicę,</a:t>
            </a:r>
          </a:p>
          <a:p>
            <a:pPr marL="1600200" lvl="3" indent="-228600">
              <a:spcBef>
                <a:spcPct val="20000"/>
              </a:spcBef>
              <a:buClr>
                <a:schemeClr val="accent2"/>
              </a:buClr>
              <a:buSzPct val="70000"/>
              <a:defRPr/>
            </a:pPr>
            <a:r>
              <a:rPr lang="pl-PL" kern="0" dirty="0">
                <a:latin typeface="Calibri" pitchFamily="34" charset="0"/>
                <a:cs typeface="Times New Roman" pitchFamily="18" charset="0"/>
              </a:rPr>
              <a:t>»	zakażeni wirusem HIV,</a:t>
            </a:r>
          </a:p>
          <a:p>
            <a:pPr marL="1600200" lvl="3" indent="-228600">
              <a:spcBef>
                <a:spcPct val="20000"/>
              </a:spcBef>
              <a:buClr>
                <a:schemeClr val="accent2"/>
              </a:buClr>
              <a:buSzPct val="70000"/>
              <a:defRPr/>
            </a:pPr>
            <a:r>
              <a:rPr lang="pl-PL" kern="0" dirty="0">
                <a:latin typeface="Calibri" pitchFamily="34" charset="0"/>
                <a:cs typeface="Times New Roman" pitchFamily="18" charset="0"/>
              </a:rPr>
              <a:t>»	w zakresie badań dawców narządów,</a:t>
            </a:r>
          </a:p>
          <a:p>
            <a:pPr marL="1600200" lvl="3" indent="-228600">
              <a:spcBef>
                <a:spcPct val="20000"/>
              </a:spcBef>
              <a:buClr>
                <a:schemeClr val="accent2"/>
              </a:buClr>
              <a:buSzPct val="70000"/>
              <a:defRPr/>
            </a:pPr>
            <a:r>
              <a:rPr lang="pl-PL" kern="0" dirty="0">
                <a:latin typeface="Calibri" pitchFamily="34" charset="0"/>
                <a:cs typeface="Times New Roman" pitchFamily="18" charset="0"/>
              </a:rPr>
              <a:t>»  </a:t>
            </a:r>
            <a:r>
              <a:rPr lang="pl-PL" kern="0" dirty="0" smtClean="0">
                <a:latin typeface="Calibri" pitchFamily="34" charset="0"/>
                <a:cs typeface="Times New Roman" pitchFamily="18" charset="0"/>
              </a:rPr>
              <a:t>uzależnieni </a:t>
            </a:r>
            <a:r>
              <a:rPr lang="pl-PL" kern="0" dirty="0">
                <a:latin typeface="Calibri" pitchFamily="34" charset="0"/>
                <a:cs typeface="Times New Roman" pitchFamily="18" charset="0"/>
              </a:rPr>
              <a:t>od alkoholu, środków odurzających i substancji psychotropowych – w zakresie lecznictwa odwykowego,</a:t>
            </a:r>
          </a:p>
          <a:p>
            <a:pPr marL="1600200" lvl="3" indent="-228600">
              <a:spcBef>
                <a:spcPct val="20000"/>
              </a:spcBef>
              <a:buClr>
                <a:schemeClr val="accent2"/>
              </a:buClr>
              <a:buSzPct val="70000"/>
              <a:defRPr/>
            </a:pPr>
            <a:r>
              <a:rPr lang="pl-PL" kern="0" dirty="0">
                <a:latin typeface="Calibri" pitchFamily="34" charset="0"/>
                <a:cs typeface="Times New Roman" pitchFamily="18" charset="0"/>
              </a:rPr>
              <a:t>»  </a:t>
            </a:r>
            <a:r>
              <a:rPr lang="pl-PL" kern="0" dirty="0" smtClean="0">
                <a:latin typeface="Calibri" pitchFamily="34" charset="0"/>
                <a:cs typeface="Times New Roman" pitchFamily="18" charset="0"/>
              </a:rPr>
              <a:t>uprawnieni </a:t>
            </a:r>
            <a:r>
              <a:rPr lang="pl-PL" kern="0" dirty="0">
                <a:latin typeface="Calibri" pitchFamily="34" charset="0"/>
                <a:cs typeface="Times New Roman" pitchFamily="18" charset="0"/>
              </a:rPr>
              <a:t>(żołnierze lub pracownicy) – w zakresie leczenia urazów lub chorób nabytych w czasie wykonywania zadań poza granicami państwa</a:t>
            </a:r>
            <a:r>
              <a:rPr lang="pl-PL" sz="1600" kern="0" dirty="0">
                <a:latin typeface="Calibri" pitchFamily="34" charset="0"/>
                <a:cs typeface="Times New Roman" pitchFamily="18" charset="0"/>
              </a:rPr>
              <a:t>.</a:t>
            </a:r>
          </a:p>
        </p:txBody>
      </p:sp>
    </p:spTree>
  </p:cSld>
  <p:clrMapOvr>
    <a:masterClrMapping/>
  </p:clrMapOvr>
  <p:transition>
    <p:fade thruBlk="1"/>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707886"/>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Zasady kierowania pacjentów do placówek związanych umową z Narodowym Funduszem Zdrowia</a:t>
            </a:r>
            <a:endParaRPr lang="pl-PL" b="1" dirty="0">
              <a:solidFill>
                <a:schemeClr val="bg1"/>
              </a:solidFill>
              <a:latin typeface="Calibri" pitchFamily="34" charset="0"/>
              <a:cs typeface="Times New Roman" charset="0"/>
            </a:endParaRPr>
          </a:p>
        </p:txBody>
      </p:sp>
      <p:sp>
        <p:nvSpPr>
          <p:cNvPr id="7" name="Rectangle 3"/>
          <p:cNvSpPr txBox="1">
            <a:spLocks noChangeArrowheads="1"/>
          </p:cNvSpPr>
          <p:nvPr/>
        </p:nvSpPr>
        <p:spPr bwMode="auto">
          <a:xfrm>
            <a:off x="457200" y="1512888"/>
            <a:ext cx="8229600" cy="5345112"/>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342900" marR="0" lvl="0" indent="-34290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b="1" i="0" u="none" strike="noStrike" kern="0" cap="none" spc="0" normalizeH="0" baseline="0" noProof="0" dirty="0" smtClean="0">
              <a:ln>
                <a:noFill/>
              </a:ln>
              <a:solidFill>
                <a:schemeClr val="tx1"/>
              </a:solidFill>
              <a:effectLst/>
              <a:uLnTx/>
              <a:uFillTx/>
              <a:latin typeface="Calibri" pitchFamily="34" charset="0"/>
            </a:endParaRPr>
          </a:p>
          <a:p>
            <a:pPr marL="342900" marR="0" lvl="0" indent="-34290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1" i="0" u="none" strike="noStrike" kern="0" cap="none" spc="0" normalizeH="0" baseline="0" noProof="0" dirty="0" smtClean="0">
                <a:ln>
                  <a:noFill/>
                </a:ln>
                <a:solidFill>
                  <a:schemeClr val="tx1"/>
                </a:solidFill>
                <a:effectLst/>
                <a:uLnTx/>
                <a:uFillTx/>
                <a:latin typeface="Calibri" pitchFamily="34" charset="0"/>
              </a:rPr>
              <a:t>Skierowanie wystawia:</a:t>
            </a:r>
          </a:p>
          <a:p>
            <a:pPr marL="342900" marR="0" lvl="0" indent="-34290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b="1" i="0" u="none" strike="noStrike" kern="0" cap="none" spc="0" normalizeH="0" baseline="0" noProof="0" dirty="0" smtClean="0">
              <a:ln>
                <a:noFill/>
              </a:ln>
              <a:solidFill>
                <a:schemeClr val="tx1"/>
              </a:solidFill>
              <a:effectLst/>
              <a:uLnTx/>
              <a:uFillTx/>
              <a:latin typeface="Calibri" pitchFamily="34" charset="0"/>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1" i="0" u="none" strike="noStrike" kern="0" cap="none" spc="0" normalizeH="0" baseline="0" noProof="0" dirty="0" smtClean="0">
                <a:ln>
                  <a:noFill/>
                </a:ln>
                <a:solidFill>
                  <a:schemeClr val="tx1"/>
                </a:solidFill>
                <a:effectLst/>
                <a:uLnTx/>
                <a:uFillTx/>
                <a:latin typeface="Calibri" pitchFamily="34" charset="0"/>
              </a:rPr>
              <a:t>- na badania diagnostyczne, na świadczenia w ramach ambulatoryjnej opieki specjalistycznej, na leczenie uzdrowiskowe, na rehabilitację leczniczą, opiekę długoterminową </a:t>
            </a:r>
            <a:r>
              <a:rPr kumimoji="0" lang="pl-PL" b="0" i="0" u="none" strike="noStrike" kern="0" cap="none" spc="0" normalizeH="0" baseline="0" noProof="0" dirty="0" smtClean="0">
                <a:ln>
                  <a:noFill/>
                </a:ln>
                <a:solidFill>
                  <a:schemeClr val="tx1"/>
                </a:solidFill>
                <a:effectLst/>
                <a:uLnTx/>
                <a:uFillTx/>
                <a:latin typeface="Calibri" pitchFamily="34" charset="0"/>
              </a:rPr>
              <a:t>– lekarz POZ lub inny lekarz udzielający świadczeń w ramach ważnej umowy z </a:t>
            </a:r>
            <a:r>
              <a:rPr kumimoji="0" lang="pl-PL" b="0" i="0" u="none" strike="noStrike" kern="0" cap="none" spc="0" normalizeH="0" baseline="0" noProof="0" dirty="0" smtClean="0">
                <a:ln>
                  <a:noFill/>
                </a:ln>
                <a:solidFill>
                  <a:schemeClr val="tx1"/>
                </a:solidFill>
                <a:effectLst/>
                <a:uLnTx/>
                <a:uFillTx/>
                <a:latin typeface="Calibri" pitchFamily="34" charset="0"/>
              </a:rPr>
              <a:t>NFZ.</a:t>
            </a:r>
            <a:endParaRPr kumimoji="0" lang="pl-PL" b="0" i="0" u="none" strike="noStrike" kern="0" cap="none" spc="0" normalizeH="0" baseline="0" noProof="0" dirty="0" smtClean="0">
              <a:ln>
                <a:noFill/>
              </a:ln>
              <a:solidFill>
                <a:schemeClr val="tx1"/>
              </a:solidFill>
              <a:effectLst/>
              <a:uLnTx/>
              <a:uFillTx/>
              <a:latin typeface="Calibri" pitchFamily="34" charset="0"/>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rPr>
              <a:t>Jeżeli pacjent objęty opieką specjalisty wymaga wykonania niezbędnych, dodatkowych badań diagnostycznych, skierowania na te badania wystawia świadczeniodawca udzielający świadczeń ambulatoryjnej opieki specjalistycznej. Dotyczy to również lekarza specjalisty, do którego pacjent ma prawo zgłosić się bez skierowania.</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1" i="0" u="none" strike="noStrike" kern="0" cap="none" spc="0" normalizeH="0" baseline="0" noProof="0" dirty="0" smtClean="0">
                <a:ln>
                  <a:noFill/>
                </a:ln>
                <a:solidFill>
                  <a:schemeClr val="tx1"/>
                </a:solidFill>
                <a:effectLst/>
                <a:uLnTx/>
                <a:uFillTx/>
                <a:latin typeface="Calibri" pitchFamily="34" charset="0"/>
              </a:rPr>
              <a:t>- na badania diagnostyczne kosztochłonne </a:t>
            </a:r>
            <a:r>
              <a:rPr kumimoji="0" lang="pl-PL" b="0" i="0" u="none" strike="noStrike" kern="0" cap="none" spc="0" normalizeH="0" baseline="0" noProof="0" dirty="0" smtClean="0">
                <a:ln>
                  <a:noFill/>
                </a:ln>
                <a:solidFill>
                  <a:schemeClr val="tx1"/>
                </a:solidFill>
                <a:effectLst/>
                <a:uLnTx/>
                <a:uFillTx/>
                <a:latin typeface="Calibri" pitchFamily="34" charset="0"/>
              </a:rPr>
              <a:t>(jak np. tomografia </a:t>
            </a:r>
            <a:r>
              <a:rPr kumimoji="0" lang="pl-PL" b="0" i="0" u="none" strike="noStrike" kern="0" cap="none" spc="0" normalizeH="0" baseline="0" noProof="0" dirty="0" smtClean="0">
                <a:ln>
                  <a:noFill/>
                </a:ln>
                <a:solidFill>
                  <a:schemeClr val="tx1"/>
                </a:solidFill>
                <a:effectLst/>
                <a:uLnTx/>
                <a:uFillTx/>
                <a:latin typeface="Calibri" pitchFamily="34" charset="0"/>
              </a:rPr>
              <a:t>czy rezonans) – lekarz ambulatoryjnej opieki zdrowotnej będący lekarzem ubezpieczenia zdrowotnego, w tym także lekarz POZ, prowadzący leczenie pacjenta i stwierdzający potrzebę wykonania danego badania .</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1" i="0" u="none" strike="noStrike" kern="0" cap="none" spc="0" normalizeH="0" baseline="0" noProof="0" dirty="0" smtClean="0">
                <a:ln>
                  <a:noFill/>
                </a:ln>
                <a:solidFill>
                  <a:schemeClr val="tx1"/>
                </a:solidFill>
                <a:effectLst/>
                <a:uLnTx/>
                <a:uFillTx/>
                <a:latin typeface="Calibri" pitchFamily="34" charset="0"/>
              </a:rPr>
              <a:t>- na leczenie szpitalne </a:t>
            </a:r>
            <a:r>
              <a:rPr kumimoji="0" lang="pl-PL" b="0" i="0" u="none" strike="noStrike" kern="0" cap="none" spc="0" normalizeH="0" baseline="0" noProof="0" dirty="0" smtClean="0">
                <a:ln>
                  <a:noFill/>
                </a:ln>
                <a:solidFill>
                  <a:schemeClr val="tx1"/>
                </a:solidFill>
                <a:effectLst/>
                <a:uLnTx/>
                <a:uFillTx/>
                <a:latin typeface="Calibri" pitchFamily="34" charset="0"/>
              </a:rPr>
              <a:t>– każdy lekarz. Nie musi być to lekarz ubezpieczenia zdrowotnego!</a:t>
            </a:r>
          </a:p>
          <a:p>
            <a:pPr marL="342900" marR="0" lvl="0" indent="-34290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200" b="1" i="0" u="none" strike="noStrike" kern="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Tx/>
              <a:buChar char="-"/>
              <a:tabLst/>
              <a:defRPr/>
            </a:pPr>
            <a:endParaRPr kumimoji="0" lang="pl-PL" sz="1200" b="0" i="0" u="none" strike="noStrike" kern="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200" b="0" i="0" u="none" strike="noStrike" kern="0" cap="none" spc="0" normalizeH="0" baseline="0" noProof="0" dirty="0" smtClean="0">
                <a:ln>
                  <a:noFill/>
                </a:ln>
                <a:solidFill>
                  <a:schemeClr val="tx1"/>
                </a:solidFill>
                <a:effectLst/>
                <a:uLnTx/>
                <a:uFillTx/>
                <a:latin typeface="+mn-lt"/>
                <a:ea typeface="+mn-ea"/>
                <a:cs typeface="+mn-cs"/>
              </a:rPr>
              <a:t/>
            </a:r>
            <a:br>
              <a:rPr kumimoji="0" lang="pl-PL" sz="1200" b="0" i="0" u="none" strike="noStrike" kern="0" cap="none" spc="0" normalizeH="0" baseline="0" noProof="0" dirty="0" smtClean="0">
                <a:ln>
                  <a:noFill/>
                </a:ln>
                <a:solidFill>
                  <a:schemeClr val="tx1"/>
                </a:solidFill>
                <a:effectLst/>
                <a:uLnTx/>
                <a:uFillTx/>
                <a:latin typeface="+mn-lt"/>
                <a:ea typeface="+mn-ea"/>
                <a:cs typeface="+mn-cs"/>
              </a:rPr>
            </a:br>
            <a:r>
              <a:rPr kumimoji="0" lang="pl-PL" sz="1200" b="0" i="0" u="none" strike="noStrike" kern="0" cap="none" spc="0" normalizeH="0" baseline="0" noProof="0" dirty="0" smtClean="0">
                <a:ln>
                  <a:noFill/>
                </a:ln>
                <a:solidFill>
                  <a:schemeClr val="tx1"/>
                </a:solidFill>
                <a:effectLst/>
                <a:uLnTx/>
                <a:uFillTx/>
                <a:latin typeface="+mn-lt"/>
                <a:ea typeface="+mn-ea"/>
                <a:cs typeface="+mn-cs"/>
              </a:rPr>
              <a:t> </a:t>
            </a:r>
          </a:p>
        </p:txBody>
      </p:sp>
    </p:spTree>
  </p:cSld>
  <p:clrMapOvr>
    <a:masterClrMapping/>
  </p:clrMapOvr>
  <p:transition>
    <p:fade thruBlk="1"/>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707886"/>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Zasady kierowania pacjentów do placówek związanych umową z Narodowym Funduszem Zdrowia</a:t>
            </a:r>
            <a:endParaRPr lang="pl-PL" b="1" dirty="0">
              <a:solidFill>
                <a:schemeClr val="bg1"/>
              </a:solidFill>
              <a:latin typeface="Calibri" pitchFamily="34" charset="0"/>
              <a:cs typeface="Times New Roman" charset="0"/>
            </a:endParaRPr>
          </a:p>
        </p:txBody>
      </p:sp>
      <p:sp>
        <p:nvSpPr>
          <p:cNvPr id="4" name="Prostokąt 3"/>
          <p:cNvSpPr/>
          <p:nvPr/>
        </p:nvSpPr>
        <p:spPr>
          <a:xfrm>
            <a:off x="457200" y="1828800"/>
            <a:ext cx="8305800" cy="4025717"/>
          </a:xfrm>
          <a:prstGeom prst="rect">
            <a:avLst/>
          </a:prstGeom>
        </p:spPr>
        <p:txBody>
          <a:bodyPr wrap="square">
            <a:spAutoFit/>
          </a:bodyPr>
          <a:lstStyle/>
          <a:p>
            <a:pPr marL="342900" lvl="0" indent="-342900" algn="ctr">
              <a:spcBef>
                <a:spcPct val="20000"/>
              </a:spcBef>
              <a:buClr>
                <a:schemeClr val="bg2"/>
              </a:buClr>
              <a:buSzPct val="75000"/>
              <a:defRPr/>
            </a:pPr>
            <a:r>
              <a:rPr lang="pl-PL" b="1" kern="0" dirty="0">
                <a:latin typeface="Calibri" pitchFamily="34" charset="0"/>
              </a:rPr>
              <a:t>Ważność skierowania:</a:t>
            </a:r>
          </a:p>
          <a:p>
            <a:pPr marL="342900" lvl="0" indent="-342900" algn="ctr">
              <a:spcBef>
                <a:spcPct val="20000"/>
              </a:spcBef>
              <a:buClr>
                <a:schemeClr val="bg2"/>
              </a:buClr>
              <a:buSzPct val="75000"/>
              <a:defRPr/>
            </a:pPr>
            <a:endParaRPr lang="pl-PL" kern="0" dirty="0">
              <a:latin typeface="Calibri" pitchFamily="34" charset="0"/>
            </a:endParaRPr>
          </a:p>
          <a:p>
            <a:pPr marL="342900" lvl="0" indent="-342900">
              <a:spcBef>
                <a:spcPct val="20000"/>
              </a:spcBef>
              <a:buClr>
                <a:schemeClr val="bg2"/>
              </a:buClr>
              <a:buSzPct val="75000"/>
              <a:defRPr/>
            </a:pPr>
            <a:r>
              <a:rPr lang="pl-PL" kern="0" dirty="0">
                <a:latin typeface="Calibri" pitchFamily="34" charset="0"/>
              </a:rPr>
              <a:t>Zazwyczaj skierowanie jest ważne dopóty, dopóki istnieją przesłanki wskazujące na potrzebę podjęcia działań diagnostycznych lub terapeutycznych. Zachowuje ono swoją ważność do czasu realizacji, np. poprzez ustalenie terminu przyjęcia pacjenta do szpitala.</a:t>
            </a:r>
          </a:p>
          <a:p>
            <a:pPr marL="342900" lvl="0" indent="-342900">
              <a:spcBef>
                <a:spcPct val="20000"/>
              </a:spcBef>
              <a:buClr>
                <a:schemeClr val="bg2"/>
              </a:buClr>
              <a:buSzPct val="75000"/>
              <a:defRPr/>
            </a:pPr>
            <a:r>
              <a:rPr lang="pl-PL" kern="0" dirty="0">
                <a:latin typeface="Calibri" pitchFamily="34" charset="0"/>
              </a:rPr>
              <a:t>Wyjątkami są:</a:t>
            </a:r>
          </a:p>
          <a:p>
            <a:pPr marL="342900" lvl="0" indent="-342900">
              <a:spcBef>
                <a:spcPct val="20000"/>
              </a:spcBef>
              <a:buClr>
                <a:schemeClr val="bg2"/>
              </a:buClr>
              <a:buSzPct val="75000"/>
              <a:defRPr/>
            </a:pPr>
            <a:r>
              <a:rPr lang="pl-PL" b="1" kern="0" dirty="0">
                <a:latin typeface="Calibri" pitchFamily="34" charset="0"/>
              </a:rPr>
              <a:t>- skierowanie na leczenie uzdrowiskowe</a:t>
            </a:r>
            <a:r>
              <a:rPr lang="pl-PL" kern="0" dirty="0">
                <a:latin typeface="Calibri" pitchFamily="34" charset="0"/>
              </a:rPr>
              <a:t>, które jest ważne </a:t>
            </a:r>
            <a:r>
              <a:rPr lang="pl-PL" kern="0" dirty="0" smtClean="0">
                <a:latin typeface="Calibri" pitchFamily="34" charset="0"/>
              </a:rPr>
              <a:t>18 </a:t>
            </a:r>
            <a:r>
              <a:rPr lang="pl-PL" kern="0" dirty="0">
                <a:latin typeface="Calibri" pitchFamily="34" charset="0"/>
              </a:rPr>
              <a:t>miesięcy, licząc od dnia jego wystawienia.</a:t>
            </a:r>
          </a:p>
          <a:p>
            <a:pPr marL="342900" lvl="0" indent="-342900">
              <a:spcBef>
                <a:spcPct val="20000"/>
              </a:spcBef>
              <a:buClr>
                <a:schemeClr val="bg2"/>
              </a:buClr>
              <a:buSzPct val="75000"/>
              <a:defRPr/>
            </a:pPr>
            <a:r>
              <a:rPr lang="pl-PL" b="1" kern="0" dirty="0">
                <a:latin typeface="Calibri" pitchFamily="34" charset="0"/>
              </a:rPr>
              <a:t>- skierowanie na rehabilitację leczniczą</a:t>
            </a:r>
            <a:r>
              <a:rPr lang="pl-PL" kern="0" dirty="0">
                <a:latin typeface="Calibri" pitchFamily="34" charset="0"/>
              </a:rPr>
              <a:t>, które traci ważność, jeżeli nie zostanie zarejestrowane w zakładzie rehabilitacji w terminie 30 dni od daty wystawienia.</a:t>
            </a:r>
          </a:p>
          <a:p>
            <a:pPr marL="342900" lvl="0" indent="-342900">
              <a:spcBef>
                <a:spcPct val="20000"/>
              </a:spcBef>
              <a:buClr>
                <a:schemeClr val="bg2"/>
              </a:buClr>
              <a:buSzPct val="75000"/>
              <a:defRPr/>
            </a:pPr>
            <a:r>
              <a:rPr lang="pl-PL" b="1" kern="0" dirty="0">
                <a:latin typeface="Calibri" pitchFamily="34" charset="0"/>
              </a:rPr>
              <a:t>- skierowanie do szpitala psychiatrycznego</a:t>
            </a:r>
            <a:r>
              <a:rPr lang="pl-PL" kern="0" dirty="0">
                <a:latin typeface="Calibri" pitchFamily="34" charset="0"/>
              </a:rPr>
              <a:t>, którego ważność wygasa po upływie 14 dni.</a:t>
            </a:r>
          </a:p>
        </p:txBody>
      </p:sp>
    </p:spTree>
  </p:cSld>
  <p:clrMapOvr>
    <a:masterClrMapping/>
  </p:clrMapOvr>
  <p:transition>
    <p:fade thruBlk="1"/>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400110"/>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cs typeface="Times New Roman" charset="0"/>
              </a:rPr>
              <a:t>Listy oczekujących</a:t>
            </a:r>
            <a:endParaRPr lang="pl-PL" b="1" dirty="0">
              <a:solidFill>
                <a:schemeClr val="bg1"/>
              </a:solidFill>
              <a:latin typeface="Calibri" pitchFamily="34" charset="0"/>
              <a:cs typeface="Times New Roman" charset="0"/>
            </a:endParaRPr>
          </a:p>
        </p:txBody>
      </p:sp>
      <p:sp>
        <p:nvSpPr>
          <p:cNvPr id="6" name="Rectangle 3"/>
          <p:cNvSpPr txBox="1">
            <a:spLocks noChangeArrowheads="1"/>
          </p:cNvSpPr>
          <p:nvPr/>
        </p:nvSpPr>
        <p:spPr bwMode="auto">
          <a:xfrm>
            <a:off x="457200" y="1295400"/>
            <a:ext cx="8229600" cy="53340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Świadczenia zdrowotne powinny być udzielane według kolejności zgłoszeń w dniach i godzinach pracy świadczeniodawcy, zgodnie z harmonogramem jego pracy.</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Jeżeli świadczenia nie mogą być udzielone pacjentowi w dniu zgłoszenia, każda placówka realizująca świadczenia opieki zdrowotnej na podstawie umowy z NFZ w ramach:</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4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ambulatoryjnej opieki specjalistycznej,</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4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leczenia szpitalnego,</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4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opieki psychiatrycznej i leczenia uzależnień,</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4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rehabilitacji leczniczej,</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4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opieki długoterminowej,</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4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leczenia stomatologicznego</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ma obowiązek wskazać inny termin wykonania świadczenia i umieścić pacjenta na liście oczekujących na udzielenie świadczenia. Prowadzenie takiej listy jest obowiązkiem ustawowym.</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Głównym celem prowadzenia rejestru osób oczekujących jest zapewnienie pacjentom równego, sprawiedliwego, niedyskryminującego i przejrzystego dostępu do świadczeń opieki zdrowotnej</a:t>
            </a:r>
            <a:r>
              <a:rPr kumimoji="0" lang="pl-PL" sz="1600" b="0" i="0" u="none" strike="noStrike" kern="0" cap="none" spc="0" normalizeH="0" baseline="0" noProof="0" dirty="0" smtClean="0">
                <a:ln>
                  <a:noFill/>
                </a:ln>
                <a:solidFill>
                  <a:schemeClr val="tx1"/>
                </a:solidFill>
                <a:effectLst/>
                <a:uLnTx/>
                <a:uFillTx/>
                <a:latin typeface="Times New Roman" pitchFamily="18" charset="0"/>
                <a:ea typeface="+mn-ea"/>
                <a:cs typeface="Times New Roman" pitchFamily="18" charset="0"/>
              </a:rPr>
              <a:t>. </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400" b="0" i="0" u="none" strike="noStrike" kern="0" cap="none" spc="0" normalizeH="0" baseline="0" noProof="0" dirty="0" smtClean="0">
              <a:ln>
                <a:noFill/>
              </a:ln>
              <a:solidFill>
                <a:schemeClr val="tx1"/>
              </a:solidFill>
              <a:effectLst/>
              <a:uLnTx/>
              <a:uFillTx/>
              <a:latin typeface="Times New Roman" charset="0"/>
              <a:ea typeface="+mn-ea"/>
              <a:cs typeface="+mn-cs"/>
            </a:endParaRPr>
          </a:p>
        </p:txBody>
      </p:sp>
    </p:spTree>
  </p:cSld>
  <p:clrMapOvr>
    <a:masterClrMapping/>
  </p:clrMapOvr>
  <p:transition>
    <p:fade thruBlk="1"/>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707886"/>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cs typeface="Times New Roman" charset="0"/>
              </a:rPr>
              <a:t>Osoby uprawnione do korzystania ze świadczeń opieki zdrowotnej poza kolejnością</a:t>
            </a:r>
            <a:endParaRPr lang="pl-PL" b="1" dirty="0">
              <a:solidFill>
                <a:schemeClr val="bg1"/>
              </a:solidFill>
              <a:latin typeface="Calibri" pitchFamily="34" charset="0"/>
              <a:cs typeface="Times New Roman" charset="0"/>
            </a:endParaRPr>
          </a:p>
        </p:txBody>
      </p:sp>
      <p:sp>
        <p:nvSpPr>
          <p:cNvPr id="4" name="Rectangle 3"/>
          <p:cNvSpPr txBox="1">
            <a:spLocks noChangeArrowheads="1"/>
          </p:cNvSpPr>
          <p:nvPr/>
        </p:nvSpPr>
        <p:spPr bwMode="auto">
          <a:xfrm>
            <a:off x="0" y="1870075"/>
            <a:ext cx="8229600" cy="498792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endParaRP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pacjenci w stanie nagłym,</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osoby, które posiadają tytuł Zasłużonego Honorowego Dawcy Krwi lub Zasłużonego Dawcy Przeszczepu,</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inwalidzi wojenni i wojskowi,</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kombatanci (także osoby represjonowane),</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uprawnieni żołnierze i pracownicy, w zakresie leczenia urazów i chorób nabytych podczas wykonywania zadań poza granicami państwa.</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1" i="0" u="none" strike="noStrike" kern="0" cap="none" spc="0" normalizeH="0" baseline="0" noProof="0" dirty="0" smtClean="0">
              <a:ln>
                <a:noFill/>
              </a:ln>
              <a:solidFill>
                <a:schemeClr val="tx1"/>
              </a:solidFill>
              <a:effectLst/>
              <a:uLnTx/>
              <a:uFillTx/>
              <a:latin typeface="Times New Roman" pitchFamily="18" charset="0"/>
              <a:ea typeface="+mn-ea"/>
              <a:cs typeface="Times New Roman" pitchFamily="18" charset="0"/>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Times New Roman" pitchFamily="18" charset="0"/>
                <a:ea typeface="+mn-ea"/>
                <a:cs typeface="Times New Roman" pitchFamily="18" charset="0"/>
              </a:rPr>
              <a:t/>
            </a:r>
            <a:br>
              <a:rPr kumimoji="0" lang="pl-PL" sz="1800" b="0" i="0" u="none" strike="noStrike" kern="0" cap="none" spc="0" normalizeH="0" baseline="0" noProof="0" dirty="0" smtClean="0">
                <a:ln>
                  <a:noFill/>
                </a:ln>
                <a:solidFill>
                  <a:schemeClr val="tx1"/>
                </a:solidFill>
                <a:effectLst/>
                <a:uLnTx/>
                <a:uFillTx/>
                <a:latin typeface="Times New Roman" pitchFamily="18" charset="0"/>
                <a:ea typeface="+mn-ea"/>
                <a:cs typeface="Times New Roman" pitchFamily="18" charset="0"/>
              </a:rPr>
            </a:br>
            <a:r>
              <a:rPr kumimoji="0" lang="pl-PL" sz="1800" b="0" i="0" u="none" strike="noStrike" kern="0" cap="none" spc="0" normalizeH="0" baseline="0" noProof="0" dirty="0" smtClean="0">
                <a:ln>
                  <a:noFill/>
                </a:ln>
                <a:solidFill>
                  <a:schemeClr val="tx1"/>
                </a:solidFill>
                <a:effectLst/>
                <a:uLnTx/>
                <a:uFillTx/>
                <a:latin typeface="Times New Roman" pitchFamily="18" charset="0"/>
                <a:ea typeface="+mn-ea"/>
                <a:cs typeface="Times New Roman" pitchFamily="18" charset="0"/>
              </a:rPr>
              <a:t> </a:t>
            </a:r>
            <a:endParaRPr kumimoji="0" lang="pl-PL" sz="1800" b="0" i="0" u="none" strike="noStrike" kern="0" cap="none" spc="0" normalizeH="0" baseline="0" noProof="0" dirty="0">
              <a:ln>
                <a:noFill/>
              </a:ln>
              <a:solidFill>
                <a:schemeClr val="tx1"/>
              </a:solidFill>
              <a:effectLst/>
              <a:uLnTx/>
              <a:uFillTx/>
              <a:latin typeface="Times New Roman" pitchFamily="18" charset="0"/>
              <a:ea typeface="+mn-ea"/>
              <a:cs typeface="Times New Roman" pitchFamily="18" charset="0"/>
            </a:endParaRPr>
          </a:p>
        </p:txBody>
      </p:sp>
    </p:spTree>
  </p:cSld>
  <p:clrMapOvr>
    <a:masterClrMapping/>
  </p:clrMapOvr>
  <p:transition>
    <p:fade thruBlk="1"/>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400110"/>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cs typeface="Times New Roman" charset="0"/>
              </a:rPr>
              <a:t>Termin udzielania świadczenia</a:t>
            </a:r>
            <a:endParaRPr lang="pl-PL" b="1" dirty="0">
              <a:solidFill>
                <a:schemeClr val="bg1"/>
              </a:solidFill>
              <a:latin typeface="Calibri" pitchFamily="34" charset="0"/>
              <a:cs typeface="Times New Roman" charset="0"/>
            </a:endParaRPr>
          </a:p>
        </p:txBody>
      </p:sp>
      <p:sp>
        <p:nvSpPr>
          <p:cNvPr id="6" name="Rectangle 3"/>
          <p:cNvSpPr txBox="1">
            <a:spLocks noChangeArrowheads="1"/>
          </p:cNvSpPr>
          <p:nvPr/>
        </p:nvSpPr>
        <p:spPr bwMode="auto">
          <a:xfrm>
            <a:off x="457200" y="1584325"/>
            <a:ext cx="8229600" cy="5273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charset="0"/>
              </a:rPr>
              <a:t>Świadczeniodawca ma obowiązek poinformowania pisemnie pacjenta o terminie udzielenia świadczenia oraz uzasadnienia przyczyny wyboru tego terminu, co jest równoznaczne z zobowiązaniem do udzielenia danego świadczenia opieki zdrowotnej.  </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charset="0"/>
              </a:rPr>
              <a:t>W razie zmiany stanu zdrowia świadczeniobiorcy, wskazującej na potrzebę wcześniejszego niż w ustalonym terminie udzielenia świadczenia, świadczeniobiorca informuje świadczeniodawcę, który jeśli wynika to z kryteriów medycznych koryguje termin udzielenia świadczenia.</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charset="0"/>
              </a:rPr>
              <a:t>Jeżeli wystąpią okoliczności, których nie można było wcześniej przewidzieć, a które uniemożliwiające zachowanie uzgodnionego terminu, świadczeniodawca </a:t>
            </a:r>
            <a:r>
              <a:rPr kumimoji="0" lang="pl-PL" sz="1800" b="1" i="0" u="none" strike="noStrike" kern="0" cap="none" spc="0" normalizeH="0" baseline="0" noProof="0" dirty="0" smtClean="0">
                <a:ln>
                  <a:noFill/>
                </a:ln>
                <a:solidFill>
                  <a:schemeClr val="tx1"/>
                </a:solidFill>
                <a:effectLst/>
                <a:uLnTx/>
                <a:uFillTx/>
                <a:latin typeface="Calibri" pitchFamily="34" charset="0"/>
                <a:cs typeface="Times New Roman" charset="0"/>
              </a:rPr>
              <a:t>musi poinformować pacjenta w każdy dostępny sposób o zmianie terminu wykonania świadczenia i jej przyczynie. </a:t>
            </a:r>
            <a:endPar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1" i="0" u="none" strike="noStrike" kern="0" cap="none" spc="0" normalizeH="0" baseline="0" noProof="0" dirty="0" smtClean="0">
              <a:ln>
                <a:noFill/>
              </a:ln>
              <a:solidFill>
                <a:schemeClr val="tx1"/>
              </a:solidFill>
              <a:effectLst/>
              <a:uLnTx/>
              <a:uFillTx/>
              <a:latin typeface="Times New Roman" charset="0"/>
              <a:ea typeface="+mn-ea"/>
              <a:cs typeface="Times New Roman" charset="0"/>
            </a:endParaRPr>
          </a:p>
        </p:txBody>
      </p:sp>
    </p:spTree>
  </p:cSld>
  <p:clrMapOvr>
    <a:masterClrMapping/>
  </p:clrMapOvr>
  <p:transition>
    <p:fade thruBlk="1"/>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400110"/>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Wybór lekarza/pielęgniarki/położnej POZ</a:t>
            </a:r>
            <a:endParaRPr lang="pl-PL" b="1" dirty="0">
              <a:solidFill>
                <a:schemeClr val="bg1"/>
              </a:solidFill>
              <a:latin typeface="Calibri" pitchFamily="34" charset="0"/>
              <a:cs typeface="Times New Roman" charset="0"/>
            </a:endParaRPr>
          </a:p>
        </p:txBody>
      </p:sp>
      <p:sp>
        <p:nvSpPr>
          <p:cNvPr id="4" name="Rectangle 3"/>
          <p:cNvSpPr txBox="1">
            <a:spLocks noChangeArrowheads="1"/>
          </p:cNvSpPr>
          <p:nvPr/>
        </p:nvSpPr>
        <p:spPr bwMode="auto">
          <a:xfrm>
            <a:off x="457200" y="1143000"/>
            <a:ext cx="8229600" cy="5273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200" b="0" i="0" u="none" strike="noStrike" kern="0" cap="none" spc="0" normalizeH="0" baseline="0" noProof="0" dirty="0" smtClean="0">
              <a:ln>
                <a:noFill/>
              </a:ln>
              <a:solidFill>
                <a:schemeClr val="tx1"/>
              </a:solidFill>
              <a:effectLst/>
              <a:uLnTx/>
              <a:uFillTx/>
              <a:latin typeface="+mn-lt"/>
              <a:ea typeface="+mn-ea"/>
              <a:cs typeface="+mn-cs"/>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W celu skorzystania z porad w ramach podstawowej opieki zdrowotnej pacjent powinien dokonać wyboru lekarza, pielęgniarki i/lub położnej.</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a:r>
            <a:b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b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Pacjent ma prawo do bezpłatnego wyboru lekarza, pielęgniarki, położnej POZ nie częściej niż dwa razy w roku. Wyboru lub zmiany dokonuje się bezpośrednio u świadczeniodawcy w przychodni i nie trzeba tego faktu potwierdzać w oddziale Funduszu. </a:t>
            </a:r>
            <a:r>
              <a:rPr kumimoji="0" lang="pl-PL" b="1" i="0" u="none" strike="noStrike" kern="0" cap="none" spc="0" normalizeH="0" baseline="0" noProof="0" dirty="0" smtClean="0">
                <a:ln>
                  <a:noFill/>
                </a:ln>
                <a:solidFill>
                  <a:schemeClr val="tx1"/>
                </a:solidFill>
                <a:effectLst/>
                <a:uLnTx/>
                <a:uFillTx/>
                <a:latin typeface="Calibri" pitchFamily="34" charset="0"/>
                <a:cs typeface="Times New Roman" pitchFamily="18" charset="0"/>
              </a:rPr>
              <a:t>W przypadku każdej kolejnej zmiany należy wnieść opłatę w wysokości 80 złotych</a:t>
            </a: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Opłatę należy uiścić na konto właściwego oddziału NFZ.</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Opłaty nie pobiera się w przypadku:</a:t>
            </a:r>
          </a:p>
          <a:p>
            <a:pPr marL="996950" marR="0" lvl="3" indent="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4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zmiany miejsca zamieszkania przez pacjenta;</a:t>
            </a:r>
          </a:p>
          <a:p>
            <a:pPr marL="996950" marR="0" lvl="3" indent="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4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zaprzestania udzielania świadczeń opieki zdrowotnej przez wybranego lekarza/pielęgniarkę/położną podstawowej opieki zdrowotnej;</a:t>
            </a:r>
          </a:p>
          <a:p>
            <a:pPr marL="996950" marR="0" lvl="3" indent="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sz="14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a także z powodu innych przyczyn niezależnych od woli pacjenta.</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Podczas pobytu poza miejscem zamieszkania, np. na wakacjach, w delegacji pacjent ma prawo do podstawowej opieki zdrowotnej w sytuacji nagłego zachorowania lub nagłego pogorszenia stanu zdrowia.</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600" b="0" i="0" u="none" strike="noStrike" kern="0" cap="none" spc="0" normalizeH="0" baseline="0" noProof="0" dirty="0" smtClean="0">
                <a:ln>
                  <a:noFill/>
                </a:ln>
                <a:solidFill>
                  <a:schemeClr val="tx1"/>
                </a:solidFill>
                <a:effectLst/>
                <a:uLnTx/>
                <a:uFillTx/>
                <a:latin typeface="Times New Roman" pitchFamily="18" charset="0"/>
                <a:ea typeface="+mn-ea"/>
                <a:cs typeface="Times New Roman" pitchFamily="18" charset="0"/>
              </a:rPr>
              <a:t/>
            </a:r>
            <a:br>
              <a:rPr kumimoji="0" lang="pl-PL" sz="1600" b="0" i="0" u="none" strike="noStrike" kern="0" cap="none" spc="0" normalizeH="0" baseline="0" noProof="0" dirty="0" smtClean="0">
                <a:ln>
                  <a:noFill/>
                </a:ln>
                <a:solidFill>
                  <a:schemeClr val="tx1"/>
                </a:solidFill>
                <a:effectLst/>
                <a:uLnTx/>
                <a:uFillTx/>
                <a:latin typeface="Times New Roman" pitchFamily="18" charset="0"/>
                <a:ea typeface="+mn-ea"/>
                <a:cs typeface="Times New Roman" pitchFamily="18" charset="0"/>
              </a:rPr>
            </a:br>
            <a:endParaRPr kumimoji="0" lang="pl-PL" sz="1600" b="0" i="0" u="none" strike="noStrike" kern="0" cap="none" spc="0" normalizeH="0" baseline="0" noProof="0" dirty="0" smtClean="0">
              <a:ln>
                <a:noFill/>
              </a:ln>
              <a:solidFill>
                <a:schemeClr val="tx1"/>
              </a:solidFill>
              <a:effectLst/>
              <a:uLnTx/>
              <a:uFillTx/>
              <a:latin typeface="Times New Roman" pitchFamily="18" charset="0"/>
              <a:ea typeface="+mn-ea"/>
              <a:cs typeface="Times New Roman" pitchFamily="18" charset="0"/>
            </a:endParaRPr>
          </a:p>
        </p:txBody>
      </p:sp>
    </p:spTree>
  </p:cSld>
  <p:clrMapOvr>
    <a:masterClrMapping/>
  </p:clrMapOvr>
  <p:transition>
    <p:fade thruBlk="1"/>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400110"/>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Leczenie szpitalne</a:t>
            </a:r>
            <a:endParaRPr lang="pl-PL" b="1" dirty="0">
              <a:solidFill>
                <a:schemeClr val="bg1"/>
              </a:solidFill>
              <a:latin typeface="Calibri" pitchFamily="34" charset="0"/>
              <a:cs typeface="Times New Roman" charset="0"/>
            </a:endParaRPr>
          </a:p>
        </p:txBody>
      </p:sp>
      <p:sp>
        <p:nvSpPr>
          <p:cNvPr id="8" name="Rectangle 3"/>
          <p:cNvSpPr txBox="1">
            <a:spLocks noChangeArrowheads="1"/>
          </p:cNvSpPr>
          <p:nvPr/>
        </p:nvSpPr>
        <p:spPr bwMode="auto">
          <a:xfrm>
            <a:off x="457200" y="1447800"/>
            <a:ext cx="8229600" cy="44196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600" b="0" i="0" u="none" strike="noStrike" kern="0" cap="none" spc="0" normalizeH="0" baseline="0" noProof="0" dirty="0" smtClean="0">
              <a:ln>
                <a:noFill/>
              </a:ln>
              <a:solidFill>
                <a:schemeClr val="tx1"/>
              </a:solidFill>
              <a:effectLst/>
              <a:uLnTx/>
              <a:uFillTx/>
              <a:latin typeface="+mn-lt"/>
              <a:ea typeface="+mn-ea"/>
              <a:cs typeface="+mn-cs"/>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Jeżeli cel leczenia nie może być osiągnięty w trybie ambulatoryjnym, pacjent może zostać skierowany na dalsze leczenie w szpitalu.</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Pacjent ma prawo wyboru szpitala, spośród placówek, które mają podpisaną umowę z NFZ na terenie całego kraju. </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Do szpitala pacjent jest przyjmowany na podstawie skierowania wystawionego przez lekarza. Skierowanie do szpitala może być wystawione również przez lekarza, </a:t>
            </a:r>
            <a:r>
              <a:rPr kumimoji="0" lang="pl-PL" sz="1800" b="1" i="0" u="none" strike="noStrike" kern="0" cap="none" spc="0" normalizeH="0" baseline="0" noProof="0" dirty="0" smtClean="0">
                <a:ln>
                  <a:noFill/>
                </a:ln>
                <a:solidFill>
                  <a:schemeClr val="tx1"/>
                </a:solidFill>
                <a:effectLst/>
                <a:uLnTx/>
                <a:uFillTx/>
                <a:latin typeface="Calibri" pitchFamily="34" charset="0"/>
                <a:cs typeface="Times New Roman" pitchFamily="18" charset="0"/>
              </a:rPr>
              <a:t>który nie jest lekarzem ubezpieczenia zdrowotnego</a:t>
            </a: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np. przez lekarza leczącego „prywatnie”, bez umowy z NFZ.</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rPr>
              <a:t>W przypadku braku możliwości przyjęcia do szpitala w dniu zgłoszenia, pacjent powinien zostać wpisany na listę oczekujących.</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Char char="n"/>
              <a:tabLst/>
              <a:defRPr/>
            </a:pPr>
            <a:endParaRPr kumimoji="0" lang="pl-PL" sz="3200" b="0" i="0" u="none" strike="noStrike" kern="0" cap="none" spc="0" normalizeH="0" baseline="0" noProof="0" dirty="0" smtClean="0">
              <a:ln>
                <a:noFill/>
              </a:ln>
              <a:solidFill>
                <a:schemeClr val="tx1"/>
              </a:solidFill>
              <a:effectLst/>
              <a:uLnTx/>
              <a:uFillTx/>
              <a:latin typeface="+mn-lt"/>
              <a:ea typeface="+mn-ea"/>
              <a:cs typeface="+mn-cs"/>
            </a:endParaRPr>
          </a:p>
        </p:txBody>
      </p:sp>
    </p:spTree>
  </p:cSld>
  <p:clrMapOvr>
    <a:masterClrMapping/>
  </p:clrMapOvr>
  <p:transition>
    <p:fade thruBlk="1"/>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400110"/>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Leczenie szpitalne</a:t>
            </a:r>
            <a:endParaRPr lang="pl-PL" b="1" dirty="0">
              <a:solidFill>
                <a:schemeClr val="bg1"/>
              </a:solidFill>
              <a:latin typeface="Calibri" pitchFamily="34" charset="0"/>
              <a:cs typeface="Times New Roman" charset="0"/>
            </a:endParaRPr>
          </a:p>
        </p:txBody>
      </p:sp>
      <p:sp>
        <p:nvSpPr>
          <p:cNvPr id="7" name="Rectangle 3"/>
          <p:cNvSpPr txBox="1">
            <a:spLocks noChangeArrowheads="1"/>
          </p:cNvSpPr>
          <p:nvPr/>
        </p:nvSpPr>
        <p:spPr bwMode="auto">
          <a:xfrm>
            <a:off x="457200" y="1447800"/>
            <a:ext cx="8229600" cy="5273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pitchFamily="18"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rPr>
              <a:t>Pacjent przyjmowany do szpitala powinien przedstawić </a:t>
            </a:r>
            <a:r>
              <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rPr>
              <a:t>dokument potwierdzający </a:t>
            </a:r>
            <a:r>
              <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rPr>
              <a:t>ubezpieczenie zdrowotne. W przypadku stanu nagłego dokument ten może zostać przedstawiony w innym czasie nie później jednak, niż w terminie 30 dni od dnia rozpoczęcia udzielania świadczenia, jeśli pacjent przebywa w szpitalu, lub w terminie 7  dni od dnia zakończenia udzielenia świadczenia. </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rPr>
              <a:t>W przypadku zakwalifikowania pacjenta do leczenia w oddziale szpitalnym, a w szczególności do planowego leczenia operacyjnego, wykonanie niezbędnych badań diagnostycznych  koniecznych w związku z hospitalizacją leży po stronie szpitala.</a:t>
            </a: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endParaRPr>
          </a:p>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rPr>
              <a:t>Przyjętemu pacjentowi szpital zapewnia bezpłatne leki i wyroby medyczne  jeżeli są one konieczne do wykonania świadczenia. </a:t>
            </a:r>
          </a:p>
          <a:p>
            <a:pPr marL="0" marR="0" lvl="0" indent="0" algn="l" defTabSz="914400" rtl="0" eaLnBrk="1" fontAlgn="base" latinLnBrk="0" hangingPunct="1">
              <a:lnSpc>
                <a:spcPct val="9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accent4"/>
              </a:solidFill>
              <a:effectLst/>
              <a:uLnTx/>
              <a:uFillTx/>
              <a:latin typeface="Times New Roman" pitchFamily="18" charset="0"/>
              <a:ea typeface="+mn-ea"/>
              <a:cs typeface="Times New Roman" pitchFamily="18" charset="0"/>
            </a:endParaRPr>
          </a:p>
        </p:txBody>
      </p:sp>
    </p:spTree>
  </p:cSld>
  <p:clrMapOvr>
    <a:masterClrMapping/>
  </p:clrMapOvr>
  <p:transition>
    <p:fade thruBlk="1"/>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3"/>
          <p:cNvSpPr txBox="1">
            <a:spLocks noChangeArrowheads="1"/>
          </p:cNvSpPr>
          <p:nvPr/>
        </p:nvSpPr>
        <p:spPr bwMode="auto">
          <a:xfrm>
            <a:off x="457200" y="1447800"/>
            <a:ext cx="8229600" cy="5273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4000" b="0" i="0" u="none" strike="noStrike" kern="0" cap="none" spc="0" normalizeH="0" baseline="0" noProof="0" dirty="0" smtClean="0">
              <a:ln>
                <a:noFill/>
              </a:ln>
              <a:solidFill>
                <a:schemeClr val="tx1"/>
              </a:solidFill>
              <a:effectLst/>
              <a:uLnTx/>
              <a:uFillTx/>
              <a:latin typeface="Times New Roman" pitchFamily="18" charset="0"/>
              <a:ea typeface="+mn-ea"/>
              <a:cs typeface="Times New Roman" pitchFamily="18" charset="0"/>
            </a:endParaRP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40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rPr>
              <a:t>Dziękuję za uwagę</a:t>
            </a: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lang="pl-PL" kern="0" dirty="0">
              <a:solidFill>
                <a:schemeClr val="accent4"/>
              </a:solidFill>
              <a:latin typeface="Calibri" pitchFamily="34" charset="0"/>
              <a:cs typeface="Times New Roman" pitchFamily="18" charset="0"/>
            </a:endParaRP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endParaRP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lang="pl-PL" kern="0" dirty="0">
              <a:solidFill>
                <a:schemeClr val="accent4"/>
              </a:solidFill>
              <a:latin typeface="Calibri" pitchFamily="34" charset="0"/>
              <a:cs typeface="Times New Roman" pitchFamily="18" charset="0"/>
            </a:endParaRP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endParaRP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lang="pl-PL" kern="0" dirty="0" smtClean="0">
                <a:solidFill>
                  <a:schemeClr val="accent4"/>
                </a:solidFill>
                <a:latin typeface="Calibri" pitchFamily="34" charset="0"/>
                <a:cs typeface="Times New Roman" pitchFamily="18" charset="0"/>
              </a:rPr>
              <a:t>Kontakt:</a:t>
            </a: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2000" b="1" i="0" u="none" strike="noStrike" kern="0" cap="none" spc="0" normalizeH="0" baseline="0" noProof="0" dirty="0" smtClean="0">
                <a:ln>
                  <a:noFill/>
                </a:ln>
                <a:solidFill>
                  <a:schemeClr val="accent4"/>
                </a:solidFill>
                <a:effectLst/>
                <a:uLnTx/>
                <a:uFillTx/>
                <a:latin typeface="Calibri" pitchFamily="34" charset="0"/>
                <a:cs typeface="Times New Roman" pitchFamily="18" charset="0"/>
              </a:rPr>
              <a:t>Anna</a:t>
            </a:r>
            <a:r>
              <a:rPr kumimoji="0" lang="pl-PL" sz="2000" b="1" i="0" u="none" strike="noStrike" kern="0" cap="none" spc="0" normalizeH="0" noProof="0" dirty="0" smtClean="0">
                <a:ln>
                  <a:noFill/>
                </a:ln>
                <a:solidFill>
                  <a:schemeClr val="accent4"/>
                </a:solidFill>
                <a:effectLst/>
                <a:uLnTx/>
                <a:uFillTx/>
                <a:latin typeface="Calibri" pitchFamily="34" charset="0"/>
                <a:cs typeface="Times New Roman" pitchFamily="18" charset="0"/>
              </a:rPr>
              <a:t> </a:t>
            </a:r>
            <a:r>
              <a:rPr kumimoji="0" lang="pl-PL" sz="2000" b="1" i="0" u="none" strike="noStrike" kern="0" cap="none" spc="0" normalizeH="0" noProof="0" smtClean="0">
                <a:ln>
                  <a:noFill/>
                </a:ln>
                <a:solidFill>
                  <a:schemeClr val="accent4"/>
                </a:solidFill>
                <a:effectLst/>
                <a:uLnTx/>
                <a:uFillTx/>
                <a:latin typeface="Calibri" pitchFamily="34" charset="0"/>
                <a:cs typeface="Times New Roman" pitchFamily="18" charset="0"/>
              </a:rPr>
              <a:t>Zajkowska- Głowacka</a:t>
            </a:r>
            <a:endParaRPr kumimoji="0" lang="pl-PL" sz="2000" b="1" i="0" u="none" strike="noStrike" kern="0" cap="none" spc="0" normalizeH="0" noProof="0" dirty="0" smtClean="0">
              <a:ln>
                <a:noFill/>
              </a:ln>
              <a:solidFill>
                <a:schemeClr val="accent4"/>
              </a:solidFill>
              <a:effectLst/>
              <a:uLnTx/>
              <a:uFillTx/>
              <a:latin typeface="Calibri" pitchFamily="34" charset="0"/>
              <a:cs typeface="Times New Roman" pitchFamily="18" charset="0"/>
            </a:endParaRP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lang="pl-PL" kern="0" baseline="0" dirty="0" smtClean="0">
                <a:solidFill>
                  <a:schemeClr val="accent4"/>
                </a:solidFill>
                <a:latin typeface="Calibri" pitchFamily="34" charset="0"/>
                <a:cs typeface="Times New Roman" pitchFamily="18" charset="0"/>
              </a:rPr>
              <a:t>Rzecznik Praw Pacjenta</a:t>
            </a:r>
            <a:r>
              <a:rPr lang="pl-PL" kern="0" dirty="0" smtClean="0">
                <a:solidFill>
                  <a:schemeClr val="accent4"/>
                </a:solidFill>
                <a:latin typeface="Calibri" pitchFamily="34" charset="0"/>
                <a:cs typeface="Times New Roman" pitchFamily="18" charset="0"/>
              </a:rPr>
              <a:t> przy Podlaskim Oddziale Wojewódzkim NFZ</a:t>
            </a: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rPr>
              <a:t>Tel. 085 745 95 77</a:t>
            </a:r>
          </a:p>
          <a:p>
            <a:pPr marL="0" marR="0" lvl="0" indent="0" algn="ctr"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lang="pl-PL" kern="0" dirty="0" smtClean="0">
                <a:solidFill>
                  <a:schemeClr val="accent4"/>
                </a:solidFill>
                <a:latin typeface="Calibri" pitchFamily="34" charset="0"/>
                <a:cs typeface="Times New Roman" pitchFamily="18" charset="0"/>
              </a:rPr>
              <a:t>E-mail: aglowacka@nfz-bialystok.pl</a:t>
            </a:r>
            <a:endParaRPr kumimoji="0" lang="pl-PL" sz="1800" b="0" i="0" u="none" strike="noStrike" kern="0" cap="none" spc="0" normalizeH="0" baseline="0" noProof="0" dirty="0" smtClean="0">
              <a:ln>
                <a:noFill/>
              </a:ln>
              <a:solidFill>
                <a:schemeClr val="accent4"/>
              </a:solidFill>
              <a:effectLst/>
              <a:uLnTx/>
              <a:uFillTx/>
              <a:latin typeface="Calibri" pitchFamily="34" charset="0"/>
              <a:cs typeface="Times New Roman" pitchFamily="18" charset="0"/>
            </a:endParaRPr>
          </a:p>
          <a:p>
            <a:pPr marL="0" marR="0" lvl="0" indent="0" algn="l" defTabSz="914400" rtl="0" eaLnBrk="1" fontAlgn="base" latinLnBrk="0" hangingPunct="1">
              <a:lnSpc>
                <a:spcPct val="9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accent4"/>
              </a:solidFill>
              <a:effectLst/>
              <a:uLnTx/>
              <a:uFillTx/>
              <a:latin typeface="Times New Roman" pitchFamily="18" charset="0"/>
              <a:ea typeface="+mn-ea"/>
              <a:cs typeface="Times New Roman" pitchFamily="18" charset="0"/>
            </a:endParaRPr>
          </a:p>
        </p:txBody>
      </p:sp>
    </p:spTree>
  </p:cSld>
  <p:clrMapOvr>
    <a:masterClrMapping/>
  </p:clrMapOvr>
  <p:transition>
    <p:fade thruBlk="1"/>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rostokąt 3"/>
          <p:cNvSpPr/>
          <p:nvPr/>
        </p:nvSpPr>
        <p:spPr>
          <a:xfrm>
            <a:off x="533400" y="1905000"/>
            <a:ext cx="8305800" cy="3416320"/>
          </a:xfrm>
          <a:prstGeom prst="rect">
            <a:avLst/>
          </a:prstGeom>
        </p:spPr>
        <p:txBody>
          <a:bodyPr wrap="square">
            <a:spAutoFit/>
          </a:bodyPr>
          <a:lstStyle/>
          <a:p>
            <a:r>
              <a:rPr lang="pl-PL" dirty="0" smtClean="0">
                <a:solidFill>
                  <a:schemeClr val="tx1"/>
                </a:solidFill>
                <a:latin typeface="Calibri" pitchFamily="34" charset="0"/>
                <a:cs typeface="Times New Roman" charset="0"/>
              </a:rPr>
              <a:t/>
            </a:r>
            <a:br>
              <a:rPr lang="pl-PL" dirty="0" smtClean="0">
                <a:solidFill>
                  <a:schemeClr val="tx1"/>
                </a:solidFill>
                <a:latin typeface="Calibri" pitchFamily="34" charset="0"/>
                <a:cs typeface="Times New Roman" charset="0"/>
              </a:rPr>
            </a:br>
            <a:r>
              <a:rPr lang="pl-PL" dirty="0" smtClean="0">
                <a:solidFill>
                  <a:schemeClr val="tx1"/>
                </a:solidFill>
                <a:latin typeface="Calibri" pitchFamily="34" charset="0"/>
                <a:cs typeface="Times New Roman" charset="0"/>
              </a:rPr>
              <a:t/>
            </a:r>
            <a:br>
              <a:rPr lang="pl-PL" dirty="0" smtClean="0">
                <a:solidFill>
                  <a:schemeClr val="tx1"/>
                </a:solidFill>
                <a:latin typeface="Calibri" pitchFamily="34" charset="0"/>
                <a:cs typeface="Times New Roman" charset="0"/>
              </a:rPr>
            </a:br>
            <a:r>
              <a:rPr lang="pl-PL" b="1" dirty="0" smtClean="0">
                <a:solidFill>
                  <a:schemeClr val="tx1"/>
                </a:solidFill>
                <a:latin typeface="Calibri" pitchFamily="34" charset="0"/>
                <a:cs typeface="Times New Roman" charset="0"/>
              </a:rPr>
              <a:t>Ustawa </a:t>
            </a:r>
            <a:r>
              <a:rPr lang="pl-PL" dirty="0" smtClean="0">
                <a:solidFill>
                  <a:schemeClr val="tx1"/>
                </a:solidFill>
                <a:latin typeface="Calibri" pitchFamily="34" charset="0"/>
                <a:cs typeface="Times New Roman" charset="0"/>
              </a:rPr>
              <a:t>– </a:t>
            </a:r>
            <a:r>
              <a:rPr lang="pl-PL" dirty="0" err="1" smtClean="0">
                <a:solidFill>
                  <a:schemeClr val="tx1"/>
                </a:solidFill>
                <a:latin typeface="Calibri" pitchFamily="34" charset="0"/>
                <a:cs typeface="Times New Roman" charset="0"/>
              </a:rPr>
              <a:t>Ustawa</a:t>
            </a:r>
            <a:r>
              <a:rPr lang="pl-PL" dirty="0" smtClean="0">
                <a:solidFill>
                  <a:schemeClr val="tx1"/>
                </a:solidFill>
                <a:latin typeface="Calibri" pitchFamily="34" charset="0"/>
                <a:cs typeface="Times New Roman" charset="0"/>
              </a:rPr>
              <a:t> z dnia 27 sierpnia 2004 r. o świadczeniach opieki zdrowotnej finansowanych ze środków publicznych. (</a:t>
            </a:r>
            <a:r>
              <a:rPr lang="pl-PL" dirty="0" err="1" smtClean="0">
                <a:solidFill>
                  <a:schemeClr val="tx1"/>
                </a:solidFill>
                <a:latin typeface="Calibri" pitchFamily="34" charset="0"/>
                <a:cs typeface="Times New Roman" charset="0"/>
              </a:rPr>
              <a:t>Dz.U</a:t>
            </a:r>
            <a:r>
              <a:rPr lang="pl-PL" dirty="0" smtClean="0">
                <a:solidFill>
                  <a:schemeClr val="tx1"/>
                </a:solidFill>
                <a:latin typeface="Calibri" pitchFamily="34" charset="0"/>
                <a:cs typeface="Times New Roman" charset="0"/>
              </a:rPr>
              <a:t>. z 2008 r. Nr 164, poz. 1027 z </a:t>
            </a:r>
            <a:r>
              <a:rPr lang="pl-PL" dirty="0" err="1" smtClean="0">
                <a:solidFill>
                  <a:schemeClr val="tx1"/>
                </a:solidFill>
                <a:latin typeface="Calibri" pitchFamily="34" charset="0"/>
                <a:cs typeface="Times New Roman" charset="0"/>
              </a:rPr>
              <a:t>późn</a:t>
            </a:r>
            <a:r>
              <a:rPr lang="pl-PL" dirty="0" smtClean="0">
                <a:solidFill>
                  <a:schemeClr val="tx1"/>
                </a:solidFill>
                <a:latin typeface="Calibri" pitchFamily="34" charset="0"/>
                <a:cs typeface="Times New Roman" charset="0"/>
              </a:rPr>
              <a:t>. zm.)</a:t>
            </a:r>
          </a:p>
          <a:p>
            <a:r>
              <a:rPr lang="pl-PL" dirty="0" smtClean="0">
                <a:solidFill>
                  <a:schemeClr val="tx1"/>
                </a:solidFill>
                <a:latin typeface="Calibri" pitchFamily="34" charset="0"/>
                <a:cs typeface="Times New Roman" charset="0"/>
              </a:rPr>
              <a:t/>
            </a:r>
            <a:br>
              <a:rPr lang="pl-PL" dirty="0" smtClean="0">
                <a:solidFill>
                  <a:schemeClr val="tx1"/>
                </a:solidFill>
                <a:latin typeface="Calibri" pitchFamily="34" charset="0"/>
                <a:cs typeface="Times New Roman" charset="0"/>
              </a:rPr>
            </a:br>
            <a:r>
              <a:rPr lang="pl-PL" b="1" dirty="0" smtClean="0">
                <a:solidFill>
                  <a:schemeClr val="tx1"/>
                </a:solidFill>
                <a:latin typeface="Calibri" pitchFamily="34" charset="0"/>
                <a:cs typeface="Times New Roman" charset="0"/>
              </a:rPr>
              <a:t>Fundusz </a:t>
            </a:r>
            <a:r>
              <a:rPr lang="pl-PL" dirty="0" smtClean="0">
                <a:solidFill>
                  <a:schemeClr val="tx1"/>
                </a:solidFill>
                <a:latin typeface="Calibri" pitchFamily="34" charset="0"/>
                <a:cs typeface="Times New Roman" charset="0"/>
              </a:rPr>
              <a:t>– Narodowy Fundusz Zdrowia (NFZ).</a:t>
            </a:r>
            <a:br>
              <a:rPr lang="pl-PL" dirty="0" smtClean="0">
                <a:solidFill>
                  <a:schemeClr val="tx1"/>
                </a:solidFill>
                <a:latin typeface="Calibri" pitchFamily="34" charset="0"/>
                <a:cs typeface="Times New Roman" charset="0"/>
              </a:rPr>
            </a:br>
            <a:endParaRPr lang="pl-PL" dirty="0" smtClean="0">
              <a:solidFill>
                <a:schemeClr val="tx1"/>
              </a:solidFill>
              <a:latin typeface="Calibri" pitchFamily="34" charset="0"/>
              <a:cs typeface="Times New Roman" charset="0"/>
            </a:endParaRPr>
          </a:p>
          <a:p>
            <a:r>
              <a:rPr lang="pl-PL" b="1" dirty="0" smtClean="0">
                <a:solidFill>
                  <a:schemeClr val="tx1"/>
                </a:solidFill>
                <a:latin typeface="Calibri" pitchFamily="34" charset="0"/>
                <a:cs typeface="Times New Roman" charset="0"/>
              </a:rPr>
              <a:t>Świadczeniodawca </a:t>
            </a:r>
            <a:r>
              <a:rPr lang="pl-PL" dirty="0" smtClean="0">
                <a:solidFill>
                  <a:schemeClr val="tx1"/>
                </a:solidFill>
                <a:latin typeface="Calibri" pitchFamily="34" charset="0"/>
                <a:cs typeface="Times New Roman" charset="0"/>
              </a:rPr>
              <a:t>– lekarz, poradnia, szpital, gabinet stomatologiczny czy gabinet fizykoterapii, który udziela świadczeń na podstawie umowy z NFZ</a:t>
            </a:r>
            <a:br>
              <a:rPr lang="pl-PL" dirty="0" smtClean="0">
                <a:solidFill>
                  <a:schemeClr val="tx1"/>
                </a:solidFill>
                <a:latin typeface="Calibri" pitchFamily="34" charset="0"/>
                <a:cs typeface="Times New Roman" charset="0"/>
              </a:rPr>
            </a:br>
            <a:endParaRPr lang="pl-PL" dirty="0" smtClean="0">
              <a:solidFill>
                <a:schemeClr val="tx1"/>
              </a:solidFill>
              <a:latin typeface="Calibri" pitchFamily="34" charset="0"/>
              <a:cs typeface="Times New Roman" charset="0"/>
            </a:endParaRPr>
          </a:p>
          <a:p>
            <a:r>
              <a:rPr lang="pl-PL" b="1" dirty="0" smtClean="0">
                <a:solidFill>
                  <a:schemeClr val="tx1"/>
                </a:solidFill>
                <a:latin typeface="Calibri" pitchFamily="34" charset="0"/>
                <a:cs typeface="Times New Roman" charset="0"/>
              </a:rPr>
              <a:t>Pacjent </a:t>
            </a:r>
            <a:r>
              <a:rPr lang="pl-PL" dirty="0" smtClean="0">
                <a:solidFill>
                  <a:schemeClr val="tx1"/>
                </a:solidFill>
                <a:latin typeface="Calibri" pitchFamily="34" charset="0"/>
                <a:cs typeface="Times New Roman" charset="0"/>
              </a:rPr>
              <a:t>– osoba, który zwraca się o udzielenie  świadczenia opieki zdrowotnej lub korzysta ze świadczeń opieki zdrowotnej </a:t>
            </a:r>
            <a:endParaRPr lang="pl-PL" dirty="0">
              <a:latin typeface="Calibri" pitchFamily="34" charset="0"/>
            </a:endParaRPr>
          </a:p>
        </p:txBody>
      </p:sp>
      <p:sp>
        <p:nvSpPr>
          <p:cNvPr id="5" name="Prostokąt 4"/>
          <p:cNvSpPr/>
          <p:nvPr/>
        </p:nvSpPr>
        <p:spPr>
          <a:xfrm>
            <a:off x="838200" y="609600"/>
            <a:ext cx="7620000" cy="707886"/>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a:solidFill>
                  <a:schemeClr val="bg1"/>
                </a:solidFill>
                <a:latin typeface="Calibri" pitchFamily="34" charset="0"/>
                <a:cs typeface="Times New Roman" charset="0"/>
              </a:rPr>
              <a:t>Świadczenia opieki zdrowotnej</a:t>
            </a:r>
            <a:r>
              <a:rPr lang="pl-PL" sz="2000" dirty="0">
                <a:solidFill>
                  <a:schemeClr val="bg1"/>
                </a:solidFill>
                <a:latin typeface="Calibri" pitchFamily="34" charset="0"/>
                <a:cs typeface="Times New Roman" charset="0"/>
              </a:rPr>
              <a:t> </a:t>
            </a:r>
            <a:r>
              <a:rPr lang="pl-PL" sz="2000" b="1" dirty="0">
                <a:solidFill>
                  <a:schemeClr val="bg1"/>
                </a:solidFill>
                <a:latin typeface="Calibri" pitchFamily="34" charset="0"/>
                <a:cs typeface="Times New Roman" charset="0"/>
              </a:rPr>
              <a:t>finansowane ze środków publicznych </a:t>
            </a:r>
          </a:p>
          <a:p>
            <a:pPr lvl="0" algn="ctr"/>
            <a:r>
              <a:rPr lang="pl-PL" sz="2000" b="1" dirty="0">
                <a:solidFill>
                  <a:schemeClr val="bg1"/>
                </a:solidFill>
                <a:latin typeface="Calibri" pitchFamily="34" charset="0"/>
                <a:cs typeface="Times New Roman" charset="0"/>
              </a:rPr>
              <a:t>Informacje podstawowe</a:t>
            </a:r>
            <a:endParaRPr lang="pl-PL" sz="2000" dirty="0">
              <a:solidFill>
                <a:schemeClr val="bg1"/>
              </a:solidFill>
              <a:latin typeface="Calibri" pitchFamily="34" charset="0"/>
            </a:endParaRPr>
          </a:p>
        </p:txBody>
      </p:sp>
    </p:spTree>
  </p:cSld>
  <p:clrMapOvr>
    <a:masterClrMapping/>
  </p:clrMapOvr>
  <p:transition>
    <p:fade thruBlk="1"/>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rostokąt 3"/>
          <p:cNvSpPr/>
          <p:nvPr/>
        </p:nvSpPr>
        <p:spPr>
          <a:xfrm>
            <a:off x="533400" y="1905000"/>
            <a:ext cx="8305800" cy="923330"/>
          </a:xfrm>
          <a:prstGeom prst="rect">
            <a:avLst/>
          </a:prstGeom>
        </p:spPr>
        <p:txBody>
          <a:bodyPr wrap="square">
            <a:spAutoFit/>
          </a:bodyPr>
          <a:lstStyle/>
          <a:p>
            <a:r>
              <a:rPr lang="pl-PL" dirty="0" smtClean="0">
                <a:solidFill>
                  <a:schemeClr val="tx1"/>
                </a:solidFill>
                <a:latin typeface="Calibri" pitchFamily="34" charset="0"/>
                <a:cs typeface="Times New Roman" charset="0"/>
              </a:rPr>
              <a:t/>
            </a:r>
            <a:br>
              <a:rPr lang="pl-PL" dirty="0" smtClean="0">
                <a:solidFill>
                  <a:schemeClr val="tx1"/>
                </a:solidFill>
                <a:latin typeface="Calibri" pitchFamily="34" charset="0"/>
                <a:cs typeface="Times New Roman" charset="0"/>
              </a:rPr>
            </a:br>
            <a:r>
              <a:rPr lang="pl-PL" dirty="0" smtClean="0">
                <a:solidFill>
                  <a:schemeClr val="tx1"/>
                </a:solidFill>
                <a:latin typeface="Calibri" pitchFamily="34" charset="0"/>
                <a:cs typeface="Times New Roman" charset="0"/>
              </a:rPr>
              <a:t/>
            </a:r>
            <a:br>
              <a:rPr lang="pl-PL" dirty="0" smtClean="0">
                <a:solidFill>
                  <a:schemeClr val="tx1"/>
                </a:solidFill>
                <a:latin typeface="Calibri" pitchFamily="34" charset="0"/>
                <a:cs typeface="Times New Roman" charset="0"/>
              </a:rPr>
            </a:br>
            <a:endParaRPr lang="pl-PL" dirty="0">
              <a:latin typeface="Calibri" pitchFamily="34" charset="0"/>
            </a:endParaRPr>
          </a:p>
        </p:txBody>
      </p:sp>
      <p:sp>
        <p:nvSpPr>
          <p:cNvPr id="5" name="Prostokąt 4"/>
          <p:cNvSpPr/>
          <p:nvPr/>
        </p:nvSpPr>
        <p:spPr>
          <a:xfrm>
            <a:off x="838200" y="609600"/>
            <a:ext cx="7620000" cy="400110"/>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a:solidFill>
                  <a:schemeClr val="bg1"/>
                </a:solidFill>
                <a:latin typeface="Calibri" pitchFamily="34" charset="0"/>
                <a:cs typeface="Times New Roman" charset="0"/>
              </a:rPr>
              <a:t>Świadczenia</a:t>
            </a:r>
            <a:r>
              <a:rPr lang="pl-PL" b="1" dirty="0">
                <a:solidFill>
                  <a:schemeClr val="bg1"/>
                </a:solidFill>
                <a:latin typeface="Calibri" pitchFamily="34" charset="0"/>
                <a:cs typeface="Times New Roman" charset="0"/>
              </a:rPr>
              <a:t> opieki zdrowotnej</a:t>
            </a:r>
            <a:r>
              <a:rPr lang="pl-PL" dirty="0">
                <a:solidFill>
                  <a:schemeClr val="bg1"/>
                </a:solidFill>
                <a:latin typeface="Calibri" pitchFamily="34" charset="0"/>
                <a:cs typeface="Times New Roman" charset="0"/>
              </a:rPr>
              <a:t> </a:t>
            </a:r>
            <a:r>
              <a:rPr lang="pl-PL" b="1" dirty="0">
                <a:solidFill>
                  <a:schemeClr val="bg1"/>
                </a:solidFill>
                <a:latin typeface="Calibri" pitchFamily="34" charset="0"/>
                <a:cs typeface="Times New Roman" charset="0"/>
              </a:rPr>
              <a:t>finansowane ze środków publicznych </a:t>
            </a:r>
          </a:p>
        </p:txBody>
      </p:sp>
      <p:sp>
        <p:nvSpPr>
          <p:cNvPr id="6" name="Prostokąt 5"/>
          <p:cNvSpPr/>
          <p:nvPr/>
        </p:nvSpPr>
        <p:spPr>
          <a:xfrm>
            <a:off x="533400" y="1447800"/>
            <a:ext cx="8153400" cy="4832092"/>
          </a:xfrm>
          <a:prstGeom prst="rect">
            <a:avLst/>
          </a:prstGeom>
        </p:spPr>
        <p:txBody>
          <a:bodyPr wrap="square">
            <a:spAutoFit/>
          </a:bodyPr>
          <a:lstStyle/>
          <a:p>
            <a:pPr>
              <a:buFont typeface="Wingdings" pitchFamily="2" charset="2"/>
              <a:buNone/>
            </a:pPr>
            <a:r>
              <a:rPr lang="pl-PL" sz="1600" b="1" dirty="0" smtClean="0">
                <a:latin typeface="Calibri" pitchFamily="34" charset="0"/>
                <a:cs typeface="Times New Roman" charset="0"/>
              </a:rPr>
              <a:t>Świadczenia zdrowotne</a:t>
            </a:r>
            <a:r>
              <a:rPr lang="pl-PL" sz="1600" dirty="0" smtClean="0">
                <a:latin typeface="Calibri" pitchFamily="34" charset="0"/>
                <a:cs typeface="Times New Roman" charset="0"/>
              </a:rPr>
              <a:t>, czyli wszelkie czynności i działania służące zachowaniu, ratowaniu, przywracaniu i poprawie zdrowia oraz inne działania medyczne wynikające z procesu leczenia lub odrębnych przepisów, a związane w szczególności z:</a:t>
            </a:r>
          </a:p>
          <a:p>
            <a:pPr lvl="2">
              <a:buFont typeface="Wingdings" pitchFamily="2" charset="2"/>
              <a:buNone/>
            </a:pPr>
            <a:r>
              <a:rPr lang="pl-PL" sz="1600" dirty="0" smtClean="0">
                <a:latin typeface="Calibri" pitchFamily="34" charset="0"/>
                <a:cs typeface="Times New Roman" charset="0"/>
              </a:rPr>
              <a:t>» badaniem i poradą lekarską,</a:t>
            </a:r>
          </a:p>
          <a:p>
            <a:pPr lvl="2">
              <a:buFont typeface="Wingdings" pitchFamily="2" charset="2"/>
              <a:buNone/>
            </a:pPr>
            <a:r>
              <a:rPr lang="pl-PL" sz="1600" dirty="0" smtClean="0">
                <a:latin typeface="Calibri" pitchFamily="34" charset="0"/>
                <a:cs typeface="Times New Roman" charset="0"/>
              </a:rPr>
              <a:t>» leczeniem,</a:t>
            </a:r>
          </a:p>
          <a:p>
            <a:pPr lvl="2">
              <a:buFont typeface="Wingdings" pitchFamily="2" charset="2"/>
              <a:buNone/>
            </a:pPr>
            <a:r>
              <a:rPr lang="pl-PL" sz="1600" dirty="0" smtClean="0">
                <a:latin typeface="Calibri" pitchFamily="34" charset="0"/>
                <a:cs typeface="Times New Roman" charset="0"/>
              </a:rPr>
              <a:t>» rehabilitacją leczniczą,</a:t>
            </a:r>
          </a:p>
          <a:p>
            <a:pPr lvl="2">
              <a:buFont typeface="Wingdings" pitchFamily="2" charset="2"/>
              <a:buNone/>
            </a:pPr>
            <a:r>
              <a:rPr lang="pl-PL" sz="1600" dirty="0" smtClean="0">
                <a:latin typeface="Calibri" pitchFamily="34" charset="0"/>
                <a:cs typeface="Times New Roman" charset="0"/>
              </a:rPr>
              <a:t>» opieką nad kobietą ciężarną i dzieckiem,</a:t>
            </a:r>
          </a:p>
          <a:p>
            <a:pPr lvl="2">
              <a:buFont typeface="Wingdings" pitchFamily="2" charset="2"/>
              <a:buNone/>
            </a:pPr>
            <a:r>
              <a:rPr lang="pl-PL" sz="1600" dirty="0" smtClean="0">
                <a:latin typeface="Calibri" pitchFamily="34" charset="0"/>
                <a:cs typeface="Times New Roman" charset="0"/>
              </a:rPr>
              <a:t>» badaniami diagnostycznymi,</a:t>
            </a:r>
          </a:p>
          <a:p>
            <a:pPr lvl="2">
              <a:buFont typeface="Wingdings" pitchFamily="2" charset="2"/>
              <a:buNone/>
            </a:pPr>
            <a:r>
              <a:rPr lang="pl-PL" sz="1600" dirty="0" smtClean="0">
                <a:latin typeface="Calibri" pitchFamily="34" charset="0"/>
                <a:cs typeface="Times New Roman" charset="0"/>
              </a:rPr>
              <a:t>» pielęgnacją chorych i niepełnosprawnych oraz opieką nad nimi,</a:t>
            </a:r>
          </a:p>
          <a:p>
            <a:pPr lvl="2">
              <a:buFont typeface="Wingdings" pitchFamily="2" charset="2"/>
              <a:buNone/>
            </a:pPr>
            <a:r>
              <a:rPr lang="pl-PL" sz="1600" dirty="0" smtClean="0">
                <a:latin typeface="Calibri" pitchFamily="34" charset="0"/>
                <a:cs typeface="Times New Roman" charset="0"/>
              </a:rPr>
              <a:t>» profilaktyką zdrowotną,</a:t>
            </a:r>
          </a:p>
          <a:p>
            <a:pPr lvl="2">
              <a:buFont typeface="Wingdings" pitchFamily="2" charset="2"/>
              <a:buNone/>
            </a:pPr>
            <a:r>
              <a:rPr lang="pl-PL" sz="1600" dirty="0" smtClean="0">
                <a:latin typeface="Calibri" pitchFamily="34" charset="0"/>
                <a:cs typeface="Times New Roman" charset="0"/>
              </a:rPr>
              <a:t>» z orzekaniem i opiniowaniem o stanie zdrowia,</a:t>
            </a:r>
          </a:p>
          <a:p>
            <a:pPr lvl="2">
              <a:buFont typeface="Wingdings" pitchFamily="2" charset="2"/>
              <a:buNone/>
            </a:pPr>
            <a:r>
              <a:rPr lang="pl-PL" sz="1600" dirty="0" smtClean="0">
                <a:latin typeface="Calibri" pitchFamily="34" charset="0"/>
                <a:cs typeface="Times New Roman" charset="0"/>
              </a:rPr>
              <a:t>» czynnościami technicznymi z zakresu protetyki i ortodoncji oraz zaopatrzenia w przedmioty   ortopedyczne i środki pomocnicze.</a:t>
            </a:r>
          </a:p>
          <a:p>
            <a:r>
              <a:rPr lang="pl-PL" sz="1600" b="1" dirty="0" smtClean="0">
                <a:latin typeface="Calibri" pitchFamily="34" charset="0"/>
                <a:cs typeface="Times New Roman" charset="0"/>
              </a:rPr>
              <a:t>Świadczenia gwarantowane  </a:t>
            </a:r>
            <a:r>
              <a:rPr lang="pl-PL" sz="1600" dirty="0" smtClean="0">
                <a:latin typeface="Calibri" pitchFamily="34" charset="0"/>
                <a:cs typeface="Times New Roman" charset="0"/>
              </a:rPr>
              <a:t>świadczenia opieki zdrowotnej finansowane w całości lub współfinansowane ze środków publicznych na zasadach i w zakresie określonych w przepisach.</a:t>
            </a:r>
          </a:p>
          <a:p>
            <a:r>
              <a:rPr lang="pl-PL" sz="1600" b="1" dirty="0" smtClean="0">
                <a:latin typeface="Calibri" pitchFamily="34" charset="0"/>
                <a:cs typeface="Times New Roman" charset="0"/>
              </a:rPr>
              <a:t>Świadczenia zdrowotne rzeczowe </a:t>
            </a:r>
            <a:r>
              <a:rPr lang="pl-PL" sz="1600" dirty="0" smtClean="0">
                <a:latin typeface="Calibri" pitchFamily="34" charset="0"/>
                <a:cs typeface="Times New Roman" charset="0"/>
              </a:rPr>
              <a:t>– związane z procesem leczenia leki, wyroby medyczne, w tym wyroby medyczne będące przedmiotami ortopedycznymi i środkami pomocniczymi.</a:t>
            </a:r>
          </a:p>
          <a:p>
            <a:r>
              <a:rPr lang="pl-PL" sz="1600" b="1" dirty="0" smtClean="0">
                <a:latin typeface="Calibri" pitchFamily="34" charset="0"/>
                <a:cs typeface="Times New Roman" charset="0"/>
              </a:rPr>
              <a:t>Świadczenia towarzyszące </a:t>
            </a:r>
            <a:r>
              <a:rPr lang="pl-PL" sz="1600" dirty="0" smtClean="0">
                <a:latin typeface="Calibri" pitchFamily="34" charset="0"/>
                <a:cs typeface="Times New Roman" charset="0"/>
              </a:rPr>
              <a:t>– np. zakwaterowanie i wyżywienie w zakładzie opieki zdrowotnej całodobowej lub całodziennej, czy też usługi transportu sanitarnego.</a:t>
            </a:r>
          </a:p>
        </p:txBody>
      </p:sp>
    </p:spTree>
  </p:cSld>
  <p:clrMapOvr>
    <a:masterClrMapping/>
  </p:clrMapOvr>
  <p:transition>
    <p:fade thruBlk="1"/>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rostokąt 3"/>
          <p:cNvSpPr/>
          <p:nvPr/>
        </p:nvSpPr>
        <p:spPr>
          <a:xfrm>
            <a:off x="533400" y="1905000"/>
            <a:ext cx="8305800" cy="923330"/>
          </a:xfrm>
          <a:prstGeom prst="rect">
            <a:avLst/>
          </a:prstGeom>
        </p:spPr>
        <p:txBody>
          <a:bodyPr wrap="square">
            <a:spAutoFit/>
          </a:bodyPr>
          <a:lstStyle/>
          <a:p>
            <a:r>
              <a:rPr lang="pl-PL" dirty="0" smtClean="0">
                <a:solidFill>
                  <a:schemeClr val="tx1"/>
                </a:solidFill>
                <a:latin typeface="Calibri" pitchFamily="34" charset="0"/>
                <a:cs typeface="Times New Roman" charset="0"/>
              </a:rPr>
              <a:t/>
            </a:r>
            <a:br>
              <a:rPr lang="pl-PL" dirty="0" smtClean="0">
                <a:solidFill>
                  <a:schemeClr val="tx1"/>
                </a:solidFill>
                <a:latin typeface="Calibri" pitchFamily="34" charset="0"/>
                <a:cs typeface="Times New Roman" charset="0"/>
              </a:rPr>
            </a:br>
            <a:r>
              <a:rPr lang="pl-PL" dirty="0" smtClean="0">
                <a:solidFill>
                  <a:schemeClr val="tx1"/>
                </a:solidFill>
                <a:latin typeface="Calibri" pitchFamily="34" charset="0"/>
                <a:cs typeface="Times New Roman" charset="0"/>
              </a:rPr>
              <a:t/>
            </a:r>
            <a:br>
              <a:rPr lang="pl-PL" dirty="0" smtClean="0">
                <a:solidFill>
                  <a:schemeClr val="tx1"/>
                </a:solidFill>
                <a:latin typeface="Calibri" pitchFamily="34" charset="0"/>
                <a:cs typeface="Times New Roman" charset="0"/>
              </a:rPr>
            </a:br>
            <a:endParaRPr lang="pl-PL" dirty="0">
              <a:latin typeface="Calibri" pitchFamily="34" charset="0"/>
            </a:endParaRPr>
          </a:p>
        </p:txBody>
      </p:sp>
      <p:sp>
        <p:nvSpPr>
          <p:cNvPr id="5" name="Prostokąt 4"/>
          <p:cNvSpPr/>
          <p:nvPr/>
        </p:nvSpPr>
        <p:spPr>
          <a:xfrm>
            <a:off x="838200" y="609600"/>
            <a:ext cx="7620000" cy="400110"/>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a:solidFill>
                  <a:schemeClr val="bg1"/>
                </a:solidFill>
                <a:latin typeface="Calibri" pitchFamily="34" charset="0"/>
                <a:cs typeface="Times New Roman" charset="0"/>
              </a:rPr>
              <a:t>Świadczenia</a:t>
            </a:r>
            <a:r>
              <a:rPr lang="pl-PL" b="1" dirty="0">
                <a:solidFill>
                  <a:schemeClr val="bg1"/>
                </a:solidFill>
                <a:latin typeface="Calibri" pitchFamily="34" charset="0"/>
                <a:cs typeface="Times New Roman" charset="0"/>
              </a:rPr>
              <a:t> </a:t>
            </a:r>
            <a:r>
              <a:rPr lang="pl-PL" b="1" dirty="0" smtClean="0">
                <a:solidFill>
                  <a:schemeClr val="bg1"/>
                </a:solidFill>
                <a:latin typeface="Calibri" pitchFamily="34" charset="0"/>
                <a:cs typeface="Times New Roman" charset="0"/>
              </a:rPr>
              <a:t>gwarantowane</a:t>
            </a:r>
            <a:endParaRPr lang="pl-PL" b="1" dirty="0">
              <a:solidFill>
                <a:schemeClr val="bg1"/>
              </a:solidFill>
              <a:latin typeface="Calibri" pitchFamily="34" charset="0"/>
              <a:cs typeface="Times New Roman" charset="0"/>
            </a:endParaRPr>
          </a:p>
        </p:txBody>
      </p:sp>
      <p:sp>
        <p:nvSpPr>
          <p:cNvPr id="6" name="Prostokąt 5"/>
          <p:cNvSpPr/>
          <p:nvPr/>
        </p:nvSpPr>
        <p:spPr>
          <a:xfrm>
            <a:off x="533400" y="1447800"/>
            <a:ext cx="8153400" cy="338554"/>
          </a:xfrm>
          <a:prstGeom prst="rect">
            <a:avLst/>
          </a:prstGeom>
        </p:spPr>
        <p:txBody>
          <a:bodyPr wrap="square">
            <a:spAutoFit/>
          </a:bodyPr>
          <a:lstStyle/>
          <a:p>
            <a:pPr>
              <a:buFont typeface="Wingdings" pitchFamily="2" charset="2"/>
              <a:buNone/>
            </a:pPr>
            <a:endParaRPr lang="pl-PL" sz="1600" dirty="0" smtClean="0">
              <a:latin typeface="Calibri" pitchFamily="34" charset="0"/>
              <a:cs typeface="Times New Roman" charset="0"/>
            </a:endParaRPr>
          </a:p>
        </p:txBody>
      </p:sp>
      <p:sp>
        <p:nvSpPr>
          <p:cNvPr id="7" name="Symbol zastępczy zawartości 2"/>
          <p:cNvSpPr>
            <a:spLocks noGrp="1"/>
          </p:cNvSpPr>
          <p:nvPr>
            <p:ph idx="1"/>
          </p:nvPr>
        </p:nvSpPr>
        <p:spPr>
          <a:xfrm>
            <a:off x="457200" y="1524000"/>
            <a:ext cx="8229600" cy="4916487"/>
          </a:xfrm>
        </p:spPr>
        <p:txBody>
          <a:bodyPr/>
          <a:lstStyle/>
          <a:p>
            <a:pPr>
              <a:buFont typeface="Wingdings" pitchFamily="2" charset="2"/>
              <a:buNone/>
            </a:pPr>
            <a:r>
              <a:rPr lang="pl-PL" sz="1600" dirty="0" smtClean="0">
                <a:latin typeface="Calibri" pitchFamily="34" charset="0"/>
              </a:rPr>
              <a:t>1. Rozporządzenie Ministra Zdrowia z dnia 29 sierpnia 2009r. w sprawie świadczeń gwarantowanych z zakresu świadczeń wysokospecjalistycznych oraz  warunków ich realizacji</a:t>
            </a:r>
          </a:p>
          <a:p>
            <a:pPr>
              <a:buFont typeface="Wingdings" pitchFamily="2" charset="2"/>
              <a:buNone/>
            </a:pPr>
            <a:r>
              <a:rPr lang="pl-PL" sz="1600" dirty="0" smtClean="0">
                <a:latin typeface="Calibri" pitchFamily="34" charset="0"/>
              </a:rPr>
              <a:t>2. Rozporządzenie Ministra Zdrowia z dnia 29 sierpnia 2009r.  w sprawie świadczeń gwarantowanych z zakresu leczenia szpitalnego</a:t>
            </a:r>
          </a:p>
          <a:p>
            <a:pPr>
              <a:buFont typeface="Wingdings" pitchFamily="2" charset="2"/>
              <a:buNone/>
            </a:pPr>
            <a:r>
              <a:rPr lang="pl-PL" sz="1600" dirty="0" smtClean="0">
                <a:latin typeface="Calibri" pitchFamily="34" charset="0"/>
              </a:rPr>
              <a:t>3. Rozporządzenie Ministra Zdrowia z dnia 29 sierpnia 2009r.  w sprawie świadczeń gwarantowanych z zakresu ambulatoryjnej opieki specjalistycznej</a:t>
            </a:r>
          </a:p>
          <a:p>
            <a:pPr>
              <a:buFont typeface="Wingdings" pitchFamily="2" charset="2"/>
              <a:buNone/>
            </a:pPr>
            <a:r>
              <a:rPr lang="pl-PL" sz="1600" dirty="0" smtClean="0">
                <a:latin typeface="Calibri" pitchFamily="34" charset="0"/>
              </a:rPr>
              <a:t>4. Rozporządzenie Ministra Zdrowia z dnia 28 sierpnia 2009r.  w sprawie świadczeń gwarantowanych z zakresu lecznictwa uzdrowiskowego</a:t>
            </a:r>
          </a:p>
          <a:p>
            <a:pPr>
              <a:buFont typeface="Wingdings" pitchFamily="2" charset="2"/>
              <a:buNone/>
            </a:pPr>
            <a:r>
              <a:rPr lang="pl-PL" sz="1600" dirty="0" smtClean="0">
                <a:latin typeface="Calibri" pitchFamily="34" charset="0"/>
              </a:rPr>
              <a:t>5. Rozporządzenie Ministra Zdrowia z dnia 28 sierpnia 2009r. w sprawie organizacji profilaktycznej opieki zdrowotnej nad dziećmi i młodzieżą</a:t>
            </a:r>
          </a:p>
          <a:p>
            <a:pPr>
              <a:buFont typeface="Wingdings" pitchFamily="2" charset="2"/>
              <a:buNone/>
            </a:pPr>
            <a:r>
              <a:rPr lang="pl-PL" sz="1600" dirty="0" smtClean="0">
                <a:latin typeface="Calibri" pitchFamily="34" charset="0"/>
              </a:rPr>
              <a:t>6</a:t>
            </a:r>
            <a:r>
              <a:rPr lang="pl-PL" sz="1600" dirty="0" smtClean="0">
                <a:latin typeface="Calibri" pitchFamily="34" charset="0"/>
              </a:rPr>
              <a:t>. </a:t>
            </a:r>
            <a:r>
              <a:rPr lang="pl-PL" sz="1600" dirty="0" smtClean="0">
                <a:latin typeface="Calibri" pitchFamily="34" charset="0"/>
              </a:rPr>
              <a:t>Rozporządzenie Ministra Zdrowia z dnia 28 sierpnia 2009r. w sprawie  trybu orzekania o zdolności do uprawiania określonej dyscypliny sportu oraz dzieci i młodzieży do ukończenia 21 roku życia oraz przez zawodników pomiędzy 21 a 23 rokiem życia</a:t>
            </a:r>
          </a:p>
          <a:p>
            <a:pPr>
              <a:buFont typeface="Wingdings" pitchFamily="2" charset="2"/>
              <a:buNone/>
            </a:pPr>
            <a:r>
              <a:rPr lang="pl-PL" sz="1600" dirty="0" smtClean="0">
                <a:latin typeface="Calibri" pitchFamily="34" charset="0"/>
              </a:rPr>
              <a:t>7</a:t>
            </a:r>
            <a:r>
              <a:rPr lang="pl-PL" sz="1600" dirty="0" smtClean="0">
                <a:latin typeface="Calibri" pitchFamily="34" charset="0"/>
              </a:rPr>
              <a:t>. </a:t>
            </a:r>
            <a:r>
              <a:rPr lang="pl-PL" sz="1600" dirty="0" smtClean="0">
                <a:latin typeface="Calibri" pitchFamily="34" charset="0"/>
              </a:rPr>
              <a:t>Rozporządzenie Ministra Zdrowia z dnia 28 sierpnia 2009r. w sprawie kierowania na leczenie uzdrowiskowe</a:t>
            </a:r>
          </a:p>
          <a:p>
            <a:pPr>
              <a:buFont typeface="Wingdings" pitchFamily="2" charset="2"/>
              <a:buNone/>
            </a:pPr>
            <a:r>
              <a:rPr lang="pl-PL" sz="1600" dirty="0" smtClean="0">
                <a:latin typeface="Calibri" pitchFamily="34" charset="0"/>
              </a:rPr>
              <a:t>8</a:t>
            </a:r>
            <a:r>
              <a:rPr lang="pl-PL" sz="1600" dirty="0" smtClean="0">
                <a:latin typeface="Calibri" pitchFamily="34" charset="0"/>
              </a:rPr>
              <a:t>. </a:t>
            </a:r>
            <a:r>
              <a:rPr lang="pl-PL" sz="1600" dirty="0" smtClean="0">
                <a:latin typeface="Calibri" pitchFamily="34" charset="0"/>
              </a:rPr>
              <a:t>Rozporządzenie Ministra Zdrowia z dnia 29 sierpnia 2009r.  w sprawie świadczeń gwarantowanych z zakresu opieki paliatywnej i hospicyjnej</a:t>
            </a:r>
          </a:p>
        </p:txBody>
      </p:sp>
    </p:spTree>
  </p:cSld>
  <p:clrMapOvr>
    <a:masterClrMapping/>
  </p:clrMapOvr>
  <p:transition>
    <p:fade thruBlk="1"/>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ymbol zastępczy zawartości 2"/>
          <p:cNvSpPr>
            <a:spLocks noGrp="1"/>
          </p:cNvSpPr>
          <p:nvPr>
            <p:ph idx="1"/>
          </p:nvPr>
        </p:nvSpPr>
        <p:spPr>
          <a:xfrm>
            <a:off x="457200" y="1600200"/>
            <a:ext cx="8229600" cy="4530725"/>
          </a:xfrm>
        </p:spPr>
        <p:txBody>
          <a:bodyPr/>
          <a:lstStyle/>
          <a:p>
            <a:pPr>
              <a:buNone/>
            </a:pPr>
            <a:r>
              <a:rPr lang="pl-PL" sz="1600" dirty="0" smtClean="0">
                <a:latin typeface="Calibri" pitchFamily="34" charset="0"/>
              </a:rPr>
              <a:t>9</a:t>
            </a:r>
            <a:r>
              <a:rPr lang="pl-PL" sz="1600" dirty="0" smtClean="0">
                <a:latin typeface="Calibri" pitchFamily="34" charset="0"/>
              </a:rPr>
              <a:t>. </a:t>
            </a:r>
            <a:r>
              <a:rPr lang="pl-PL" sz="1600" dirty="0" smtClean="0">
                <a:latin typeface="Calibri" pitchFamily="34" charset="0"/>
              </a:rPr>
              <a:t>Rozporządzenie Ministra Zdrowia z dnia 30 sierpnia 2009r.  w sprawie świadczeń gwarantowanych z zakresu leczenia stomatologicznego</a:t>
            </a:r>
          </a:p>
          <a:p>
            <a:pPr>
              <a:buNone/>
            </a:pPr>
            <a:r>
              <a:rPr lang="pl-PL" sz="1600" dirty="0" smtClean="0">
                <a:latin typeface="Calibri" pitchFamily="34" charset="0"/>
              </a:rPr>
              <a:t>10</a:t>
            </a:r>
            <a:r>
              <a:rPr lang="pl-PL" sz="1600" dirty="0" smtClean="0">
                <a:latin typeface="Calibri" pitchFamily="34" charset="0"/>
              </a:rPr>
              <a:t>. </a:t>
            </a:r>
            <a:r>
              <a:rPr lang="pl-PL" sz="1600" dirty="0" smtClean="0">
                <a:latin typeface="Calibri" pitchFamily="34" charset="0"/>
              </a:rPr>
              <a:t>Rozporządzenie Ministra Zdrowia z dnia 30 sierpnia 2009r.  w sprawie świadczeń gwarantowanych z zakresu rehabilitacji leczniczej</a:t>
            </a:r>
          </a:p>
          <a:p>
            <a:pPr>
              <a:buNone/>
            </a:pPr>
            <a:r>
              <a:rPr lang="pl-PL" sz="1600" dirty="0" smtClean="0">
                <a:latin typeface="Calibri" pitchFamily="34" charset="0"/>
              </a:rPr>
              <a:t>11. </a:t>
            </a:r>
            <a:r>
              <a:rPr lang="pl-PL" sz="1600" dirty="0" smtClean="0">
                <a:latin typeface="Calibri" pitchFamily="34" charset="0"/>
              </a:rPr>
              <a:t>Rozporządzenie Ministra Zdrowia z dnia 29 sierpnia 2009r.  w sprawie świadczeń gwarantowanych z zakresu zaopatrzenia w wyroby medyczne będące przedmiotami ortopedycznymi oraz środki pomocnicze</a:t>
            </a:r>
          </a:p>
          <a:p>
            <a:pPr>
              <a:buNone/>
            </a:pPr>
            <a:r>
              <a:rPr lang="pl-PL" sz="1600" dirty="0" smtClean="0">
                <a:latin typeface="Calibri" pitchFamily="34" charset="0"/>
              </a:rPr>
              <a:t>12. </a:t>
            </a:r>
            <a:r>
              <a:rPr lang="pl-PL" sz="1600" dirty="0" smtClean="0">
                <a:latin typeface="Calibri" pitchFamily="34" charset="0"/>
              </a:rPr>
              <a:t>Rozporządzenie Ministra Zdrowia z dnia 29 sierpnia 2009r.  w sprawie świadczeń gwarantowanych z zakresu podstawowej opieki zdrowotnej</a:t>
            </a:r>
          </a:p>
          <a:p>
            <a:pPr>
              <a:buFont typeface="Wingdings" pitchFamily="2" charset="2"/>
              <a:buNone/>
            </a:pPr>
            <a:r>
              <a:rPr lang="pl-PL" sz="1600" dirty="0" smtClean="0">
                <a:latin typeface="Calibri" pitchFamily="34" charset="0"/>
              </a:rPr>
              <a:t>13. </a:t>
            </a:r>
            <a:r>
              <a:rPr lang="pl-PL" sz="1600" dirty="0" smtClean="0">
                <a:latin typeface="Calibri" pitchFamily="34" charset="0"/>
              </a:rPr>
              <a:t>Rozporządzenie Ministra Zdrowia z dnia 30 sierpnia 2009r.  w sprawie świadczeń gwarantowanych z zakresu świadczeń pielęgnacyjnych i opiekuńczych w ramach opieki długoterminowej</a:t>
            </a:r>
          </a:p>
          <a:p>
            <a:pPr>
              <a:buFont typeface="Wingdings" pitchFamily="2" charset="2"/>
              <a:buNone/>
            </a:pPr>
            <a:r>
              <a:rPr lang="pl-PL" sz="1600" dirty="0" smtClean="0">
                <a:latin typeface="Calibri" pitchFamily="34" charset="0"/>
              </a:rPr>
              <a:t>14. </a:t>
            </a:r>
            <a:r>
              <a:rPr lang="pl-PL" sz="1600" dirty="0" smtClean="0">
                <a:latin typeface="Calibri" pitchFamily="34" charset="0"/>
              </a:rPr>
              <a:t>Rozporządzenie Ministra Zdrowia z dnia 30 sierpnia 2009r.  w sprawie świadczeń gwarantowanych z zakresu programów zdrowotnych</a:t>
            </a:r>
          </a:p>
          <a:p>
            <a:pPr>
              <a:buFont typeface="Wingdings" pitchFamily="2" charset="2"/>
              <a:buNone/>
            </a:pPr>
            <a:r>
              <a:rPr lang="pl-PL" sz="1600" dirty="0" smtClean="0">
                <a:latin typeface="Calibri" pitchFamily="34" charset="0"/>
              </a:rPr>
              <a:t>15. </a:t>
            </a:r>
            <a:r>
              <a:rPr lang="pl-PL" sz="1600" dirty="0" smtClean="0">
                <a:latin typeface="Calibri" pitchFamily="34" charset="0"/>
              </a:rPr>
              <a:t>Rozporządzenie Ministra Zdrowia z dnia 29 sierpnia 2009r.  w sprawie świadczeń gwarantowanych z zakresu opieki psychiatrycznej i leczenia uzależnień</a:t>
            </a:r>
          </a:p>
        </p:txBody>
      </p:sp>
      <p:sp>
        <p:nvSpPr>
          <p:cNvPr id="5" name="Prostokąt 4"/>
          <p:cNvSpPr/>
          <p:nvPr/>
        </p:nvSpPr>
        <p:spPr>
          <a:xfrm>
            <a:off x="838200" y="609600"/>
            <a:ext cx="7620000" cy="400110"/>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a:solidFill>
                  <a:schemeClr val="bg1"/>
                </a:solidFill>
                <a:latin typeface="Calibri" pitchFamily="34" charset="0"/>
                <a:cs typeface="Times New Roman" charset="0"/>
              </a:rPr>
              <a:t>Świadczenia</a:t>
            </a:r>
            <a:r>
              <a:rPr lang="pl-PL" b="1" dirty="0">
                <a:solidFill>
                  <a:schemeClr val="bg1"/>
                </a:solidFill>
                <a:latin typeface="Calibri" pitchFamily="34" charset="0"/>
                <a:cs typeface="Times New Roman" charset="0"/>
              </a:rPr>
              <a:t> </a:t>
            </a:r>
            <a:r>
              <a:rPr lang="pl-PL" b="1" dirty="0" smtClean="0">
                <a:solidFill>
                  <a:schemeClr val="bg1"/>
                </a:solidFill>
                <a:latin typeface="Calibri" pitchFamily="34" charset="0"/>
                <a:cs typeface="Times New Roman" charset="0"/>
              </a:rPr>
              <a:t>gwarantowane </a:t>
            </a:r>
            <a:r>
              <a:rPr lang="pl-PL" b="1" dirty="0" err="1" smtClean="0">
                <a:solidFill>
                  <a:schemeClr val="bg1"/>
                </a:solidFill>
                <a:latin typeface="Calibri" pitchFamily="34" charset="0"/>
                <a:cs typeface="Times New Roman" charset="0"/>
              </a:rPr>
              <a:t>cd</a:t>
            </a:r>
            <a:r>
              <a:rPr lang="pl-PL" b="1" dirty="0" smtClean="0">
                <a:solidFill>
                  <a:schemeClr val="bg1"/>
                </a:solidFill>
                <a:latin typeface="Calibri" pitchFamily="34" charset="0"/>
                <a:cs typeface="Times New Roman" charset="0"/>
              </a:rPr>
              <a:t>.</a:t>
            </a:r>
            <a:endParaRPr lang="pl-PL" b="1" dirty="0">
              <a:solidFill>
                <a:schemeClr val="bg1"/>
              </a:solidFill>
              <a:latin typeface="Calibri" pitchFamily="34" charset="0"/>
              <a:cs typeface="Times New Roman" charset="0"/>
            </a:endParaRPr>
          </a:p>
        </p:txBody>
      </p:sp>
    </p:spTree>
  </p:cSld>
  <p:clrMapOvr>
    <a:masterClrMapping/>
  </p:clrMapOvr>
  <p:transition>
    <p:fade thruBlk="1"/>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1015663"/>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Świadczeniobiorcy na podstawie przepisów ustawy z dnia 27 sierpnia 2004r. o świadczeniach opieki zdrowotnej finansowanych ze środków publicznych nie przysługują:</a:t>
            </a:r>
            <a:endParaRPr lang="pl-PL" b="1" dirty="0">
              <a:solidFill>
                <a:schemeClr val="bg1"/>
              </a:solidFill>
              <a:latin typeface="Calibri" pitchFamily="34" charset="0"/>
              <a:cs typeface="Times New Roman" charset="0"/>
            </a:endParaRPr>
          </a:p>
        </p:txBody>
      </p:sp>
      <p:sp>
        <p:nvSpPr>
          <p:cNvPr id="8" name="Rectangle 3"/>
          <p:cNvSpPr txBox="1">
            <a:spLocks noChangeArrowheads="1"/>
          </p:cNvSpPr>
          <p:nvPr/>
        </p:nvSpPr>
        <p:spPr bwMode="auto">
          <a:xfrm>
            <a:off x="533400" y="1447800"/>
            <a:ext cx="8229600" cy="453072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Char char="n"/>
              <a:tabLst/>
              <a:defRPr/>
            </a:pPr>
            <a:endParaRPr kumimoji="0" lang="pl-PL" b="0" i="0" u="none" strike="noStrike" kern="0" cap="none" spc="0" normalizeH="0" baseline="0" noProof="0" dirty="0" smtClean="0">
              <a:ln>
                <a:noFill/>
              </a:ln>
              <a:solidFill>
                <a:schemeClr val="tx1"/>
              </a:solidFill>
              <a:effectLst/>
              <a:uLnTx/>
              <a:uFillTx/>
              <a:latin typeface="Calibri" pitchFamily="34" charset="0"/>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Char char="n"/>
              <a:tabLst/>
              <a:defRPr/>
            </a:pPr>
            <a:endParaRPr kumimoji="0" lang="pl-PL" b="0" i="0" u="none" strike="noStrike" kern="0" cap="none" spc="0" normalizeH="0" baseline="0" noProof="0" dirty="0" smtClean="0">
              <a:ln>
                <a:noFill/>
              </a:ln>
              <a:solidFill>
                <a:schemeClr val="tx1"/>
              </a:solidFill>
              <a:effectLst/>
              <a:uLnTx/>
              <a:uFillTx/>
              <a:latin typeface="Calibri" pitchFamily="34" charset="0"/>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Char char="n"/>
              <a:tabLst/>
              <a:defRPr/>
            </a:pPr>
            <a:endParaRPr kumimoji="0" lang="pl-PL" b="0" i="0" u="none" strike="noStrike" kern="0" cap="none" spc="0" normalizeH="0" baseline="0" noProof="0" dirty="0" smtClean="0">
              <a:ln>
                <a:noFill/>
              </a:ln>
              <a:solidFill>
                <a:schemeClr val="tx1"/>
              </a:solidFill>
              <a:effectLst/>
              <a:uLnTx/>
              <a:uFillTx/>
              <a:latin typeface="Calibri" pitchFamily="34" charset="0"/>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rPr>
              <a:t>»  orzeczenia o zdolności do prowadzenia pojazdów mechanicznych,</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rPr>
              <a:t>» orzeczenia i zaświadczenia lekarskie wydawane na życzenie świadczeniobiorcy, jeżeli nie są związane z dalszym leczeniem, rehabilitacją, niezdolnością do pracy, kontynuowaniem nauki, uczestnictwem dzieci, uczniów, słuchaczy zakładów kształcenia nauczycieli i studentów w zajęciach sportowych i w zorganizowanym wypoczynku,</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rPr>
              <a:t>» orzeczenia i zaświadczenia lekarskie </a:t>
            </a:r>
            <a:r>
              <a:rPr kumimoji="0" lang="pl-PL" b="0" i="0" u="none" strike="noStrike" kern="0" cap="none" spc="0" normalizeH="0" baseline="0" noProof="0" dirty="0" smtClean="0">
                <a:ln>
                  <a:noFill/>
                </a:ln>
                <a:solidFill>
                  <a:schemeClr val="tx1"/>
                </a:solidFill>
                <a:effectLst/>
                <a:uLnTx/>
                <a:uFillTx/>
                <a:latin typeface="Calibri" pitchFamily="34" charset="0"/>
              </a:rPr>
              <a:t>wydawane </a:t>
            </a:r>
            <a:r>
              <a:rPr kumimoji="0" lang="pl-PL" b="0" i="0" u="none" strike="noStrike" kern="0" cap="none" spc="0" normalizeH="0" baseline="0" noProof="0" dirty="0" smtClean="0">
                <a:ln>
                  <a:noFill/>
                </a:ln>
                <a:solidFill>
                  <a:schemeClr val="tx1"/>
                </a:solidFill>
                <a:effectLst/>
                <a:uLnTx/>
                <a:uFillTx/>
                <a:latin typeface="Calibri" pitchFamily="34" charset="0"/>
              </a:rPr>
              <a:t>na życzenie świadczeniobiorcy, jeżeli nie są </a:t>
            </a:r>
            <a:r>
              <a:rPr kumimoji="0" lang="pl-PL" b="0" i="0" u="none" strike="noStrike" kern="0" cap="none" spc="0" normalizeH="0" baseline="0" noProof="0" dirty="0" smtClean="0">
                <a:ln>
                  <a:noFill/>
                </a:ln>
                <a:solidFill>
                  <a:schemeClr val="tx1"/>
                </a:solidFill>
                <a:effectLst/>
                <a:uLnTx/>
                <a:uFillTx/>
                <a:latin typeface="Calibri" pitchFamily="34" charset="0"/>
              </a:rPr>
              <a:t>wystawiane dla </a:t>
            </a:r>
            <a:r>
              <a:rPr kumimoji="0" lang="pl-PL" b="0" i="0" u="none" strike="noStrike" kern="0" cap="none" spc="0" normalizeH="0" baseline="0" noProof="0" dirty="0" smtClean="0">
                <a:ln>
                  <a:noFill/>
                </a:ln>
                <a:solidFill>
                  <a:schemeClr val="tx1"/>
                </a:solidFill>
                <a:effectLst/>
                <a:uLnTx/>
                <a:uFillTx/>
                <a:latin typeface="Calibri" pitchFamily="34" charset="0"/>
              </a:rPr>
              <a:t>celów pomocy społecznej, orzecznictwa o niepełnosprawności, uzyskania zasiłku pielęgnacyjnego, dodatku z tytułu urodzenia dziecka lub jednorazowej zapomogi z tytułu urodzenia dziecka.</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sz="1400" b="0" i="0" u="none" strike="noStrike" kern="0" cap="none" spc="0" normalizeH="0" baseline="0" noProof="0" dirty="0" smtClean="0">
              <a:ln>
                <a:noFill/>
              </a:ln>
              <a:solidFill>
                <a:schemeClr val="tx1"/>
              </a:solidFill>
              <a:effectLst/>
              <a:uLnTx/>
              <a:uFillTx/>
              <a:latin typeface="Times New Roman" charset="0"/>
              <a:ea typeface="+mn-ea"/>
              <a:cs typeface="+mn-cs"/>
            </a:endParaRPr>
          </a:p>
        </p:txBody>
      </p:sp>
    </p:spTree>
  </p:cSld>
  <p:clrMapOvr>
    <a:masterClrMapping/>
  </p:clrMapOvr>
  <p:transition>
    <p:fade thruBlk="1"/>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400110"/>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Inne koszty badań</a:t>
            </a:r>
            <a:endParaRPr lang="pl-PL" b="1" dirty="0">
              <a:solidFill>
                <a:schemeClr val="bg1"/>
              </a:solidFill>
              <a:latin typeface="Calibri" pitchFamily="34" charset="0"/>
              <a:cs typeface="Times New Roman" charset="0"/>
            </a:endParaRPr>
          </a:p>
        </p:txBody>
      </p:sp>
      <p:sp>
        <p:nvSpPr>
          <p:cNvPr id="4" name="Rectangle 3"/>
          <p:cNvSpPr txBox="1">
            <a:spLocks noChangeArrowheads="1"/>
          </p:cNvSpPr>
          <p:nvPr/>
        </p:nvSpPr>
        <p:spPr bwMode="auto">
          <a:xfrm>
            <a:off x="457200" y="1995488"/>
            <a:ext cx="8229600" cy="4862512"/>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charset="0"/>
              </a:rPr>
              <a:t>Koszty badania, wydania orzeczenia lub zaświadczenia, związanego z orzekaniem o niezdolności do pracy w celach rentowych lub ustaleniem uprawnień w ramach ubezpieczeń społecznych są finansowane przez podmiot, na którego zlecenie zostaje przeprowadzone badanie, wydane orzeczenie lub zaświadczenie. </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charset="0"/>
              </a:rPr>
              <a:t>Koszty badania, wydania orzeczenia lub zaświadczenia na zlecenie prokuratury lub sądu pokrywane są z budżetu państwa, jednak strona postępowania może zostać zobowiązana do ich pokrycia.</a:t>
            </a:r>
          </a:p>
          <a:p>
            <a:pPr marL="342900" marR="0" lvl="0" indent="-342900" algn="l" defTabSz="914400" rtl="0" eaLnBrk="1" fontAlgn="base" latinLnBrk="0" hangingPunct="1">
              <a:lnSpc>
                <a:spcPct val="90000"/>
              </a:lnSpc>
              <a:spcBef>
                <a:spcPct val="20000"/>
              </a:spcBef>
              <a:spcAft>
                <a:spcPct val="0"/>
              </a:spcAft>
              <a:buClr>
                <a:schemeClr val="bg2"/>
              </a:buClr>
              <a:buSzPct val="75000"/>
              <a:buFont typeface="Wingdings" pitchFamily="2" charset="2"/>
              <a:buNone/>
              <a:tabLst/>
              <a:defRPr/>
            </a:pPr>
            <a:r>
              <a:rPr kumimoji="0" lang="pl-PL" sz="1800" b="0" i="0" u="none" strike="noStrike" kern="0" cap="none" spc="0" normalizeH="0" baseline="0" noProof="0" dirty="0" smtClean="0">
                <a:ln>
                  <a:noFill/>
                </a:ln>
                <a:solidFill>
                  <a:schemeClr val="tx1"/>
                </a:solidFill>
                <a:effectLst/>
                <a:uLnTx/>
                <a:uFillTx/>
                <a:latin typeface="Calibri" pitchFamily="34" charset="0"/>
                <a:cs typeface="Times New Roman" charset="0"/>
              </a:rPr>
              <a:t>Świadczeniodawca może także obciążyć pacjenta kosztami udzielonych świadczeń zdrowotnych, jeżeli jedyną i bezpośrednią przyczyną ich udzielenia było zdarzenie spowodowane stanem nietrzeźwości. W tym przypadku za udzielone świadczenia pobiera się opłatę niezależnie od uprawnień do bezpłatnych świadczeń opieki zdrowotnej.</a:t>
            </a:r>
          </a:p>
          <a:p>
            <a:pPr marL="342900" marR="0" lvl="0" indent="-342900" algn="l" defTabSz="914400" rtl="0" eaLnBrk="1" fontAlgn="base" latinLnBrk="0" hangingPunct="1">
              <a:lnSpc>
                <a:spcPct val="90000"/>
              </a:lnSpc>
              <a:spcBef>
                <a:spcPct val="20000"/>
              </a:spcBef>
              <a:spcAft>
                <a:spcPct val="0"/>
              </a:spcAft>
              <a:buClr>
                <a:schemeClr val="bg2"/>
              </a:buClr>
              <a:buSzPct val="75000"/>
              <a:buFont typeface="Wingdings" pitchFamily="2" charset="2"/>
              <a:buNone/>
              <a:tabLst/>
              <a:defRPr/>
            </a:pPr>
            <a:endParaRPr kumimoji="0" lang="pl-PL" sz="1800" b="0" i="0" u="none" strike="noStrike" kern="0" cap="none" spc="0" normalizeH="0" baseline="0" noProof="0" dirty="0" smtClean="0">
              <a:ln>
                <a:noFill/>
              </a:ln>
              <a:solidFill>
                <a:schemeClr val="tx1"/>
              </a:solidFill>
              <a:effectLst/>
              <a:uLnTx/>
              <a:uFillTx/>
              <a:latin typeface="Times New Roman" charset="0"/>
              <a:ea typeface="+mn-ea"/>
              <a:cs typeface="Times New Roman" charset="0"/>
            </a:endParaRPr>
          </a:p>
        </p:txBody>
      </p:sp>
    </p:spTree>
  </p:cSld>
  <p:clrMapOvr>
    <a:masterClrMapping/>
  </p:clrMapOvr>
  <p:transition>
    <p:fade thruBlk="1"/>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707886"/>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Zasady kierowania pacjentów do placówek związanych umową z Narodowym Funduszem Zdrowia</a:t>
            </a:r>
            <a:endParaRPr lang="pl-PL" b="1" dirty="0">
              <a:solidFill>
                <a:schemeClr val="bg1"/>
              </a:solidFill>
              <a:latin typeface="Calibri" pitchFamily="34" charset="0"/>
              <a:cs typeface="Times New Roman" charset="0"/>
            </a:endParaRPr>
          </a:p>
        </p:txBody>
      </p:sp>
      <p:sp>
        <p:nvSpPr>
          <p:cNvPr id="6" name="Rectangle 3"/>
          <p:cNvSpPr txBox="1">
            <a:spLocks noChangeArrowheads="1"/>
          </p:cNvSpPr>
          <p:nvPr/>
        </p:nvSpPr>
        <p:spPr bwMode="auto">
          <a:xfrm>
            <a:off x="457200" y="1828800"/>
            <a:ext cx="8229600" cy="453072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charset="0"/>
              </a:rPr>
              <a:t>Zgłaszając się do wybranego świadczeniodawcy pacjent powinien przedstawić – oprócz  dokumentu potwierdzającego  prawo do świadczeń – </a:t>
            </a:r>
            <a:r>
              <a:rPr kumimoji="0" lang="pl-PL" b="1" i="0" u="none" strike="noStrike" kern="0" cap="none" spc="0" normalizeH="0" baseline="0" noProof="0" dirty="0" smtClean="0">
                <a:ln>
                  <a:noFill/>
                </a:ln>
                <a:solidFill>
                  <a:schemeClr val="tx1"/>
                </a:solidFill>
                <a:effectLst/>
                <a:uLnTx/>
                <a:uFillTx/>
                <a:latin typeface="Calibri" pitchFamily="34" charset="0"/>
                <a:cs typeface="Times New Roman" charset="0"/>
              </a:rPr>
              <a:t>ważne skierowanie</a:t>
            </a: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charset="0"/>
              </a:rPr>
              <a:t>. Jest ono dokumentem wymaganym przy dostępie do badań diagnostycznych oraz świadczeń realizowanych w ramach:</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charset="0"/>
              </a:rPr>
              <a:t>»	ambulatoryjnej opieki specjalistycznej,</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charset="0"/>
              </a:rPr>
              <a:t>»	leczenia szpitalnego,</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charset="0"/>
              </a:rPr>
              <a:t>»	leczenia uzdrowiskowego,</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charset="0"/>
              </a:rPr>
              <a:t>»	rehabilitacji leczniczej,</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charset="0"/>
              </a:rPr>
              <a:t>»	opieki nad przewlekle chorymi.</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endParaRPr kumimoji="0" lang="pl-PL" b="0" i="0" u="none" strike="noStrike" kern="0" cap="none" spc="0" normalizeH="0" baseline="0" noProof="0" dirty="0" smtClean="0">
              <a:ln>
                <a:noFill/>
              </a:ln>
              <a:solidFill>
                <a:schemeClr val="tx1"/>
              </a:solidFill>
              <a:effectLst/>
              <a:uLnTx/>
              <a:uFillTx/>
              <a:latin typeface="Calibri" pitchFamily="34" charset="0"/>
              <a:cs typeface="Times New Roman" charset="0"/>
            </a:endParaRP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b="0" i="0" u="none" strike="noStrike" kern="0" cap="none" spc="0" normalizeH="0" baseline="0" noProof="0" dirty="0" smtClean="0">
                <a:ln>
                  <a:noFill/>
                </a:ln>
                <a:solidFill>
                  <a:schemeClr val="tx1"/>
                </a:solidFill>
                <a:effectLst/>
                <a:uLnTx/>
                <a:uFillTx/>
                <a:latin typeface="Calibri" pitchFamily="34" charset="0"/>
                <a:cs typeface="Times New Roman" charset="0"/>
              </a:rPr>
              <a:t>Skierowanie nie jest wymagane w stanach nagłego zagrożenia zdrowia lub życia.</a:t>
            </a:r>
          </a:p>
        </p:txBody>
      </p:sp>
    </p:spTree>
  </p:cSld>
  <p:clrMapOvr>
    <a:masterClrMapping/>
  </p:clrMapOvr>
  <p:transition>
    <p:fade thruBlk="1"/>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rostokąt 4"/>
          <p:cNvSpPr/>
          <p:nvPr/>
        </p:nvSpPr>
        <p:spPr>
          <a:xfrm>
            <a:off x="838200" y="609600"/>
            <a:ext cx="7620000" cy="707886"/>
          </a:xfrm>
          <a:prstGeom prst="rect">
            <a:avLst/>
          </a:prstGeom>
        </p:spPr>
        <p:style>
          <a:lnRef idx="0">
            <a:schemeClr val="accent6"/>
          </a:lnRef>
          <a:fillRef idx="3">
            <a:schemeClr val="accent6"/>
          </a:fillRef>
          <a:effectRef idx="3">
            <a:schemeClr val="accent6"/>
          </a:effectRef>
          <a:fontRef idx="minor">
            <a:schemeClr val="lt1"/>
          </a:fontRef>
        </p:style>
        <p:txBody>
          <a:bodyPr wrap="square">
            <a:spAutoFit/>
          </a:bodyPr>
          <a:lstStyle/>
          <a:p>
            <a:pPr lvl="0" algn="ctr"/>
            <a:r>
              <a:rPr lang="pl-PL" sz="2000" b="1" dirty="0" smtClean="0">
                <a:solidFill>
                  <a:schemeClr val="bg1"/>
                </a:solidFill>
                <a:latin typeface="Calibri" pitchFamily="34" charset="0"/>
              </a:rPr>
              <a:t>Zasady kierowania pacjentów do placówek związanych umową z Narodowym Funduszem Zdrowia</a:t>
            </a:r>
            <a:endParaRPr lang="pl-PL" b="1" dirty="0">
              <a:solidFill>
                <a:schemeClr val="bg1"/>
              </a:solidFill>
              <a:latin typeface="Calibri" pitchFamily="34" charset="0"/>
              <a:cs typeface="Times New Roman" charset="0"/>
            </a:endParaRPr>
          </a:p>
        </p:txBody>
      </p:sp>
      <p:sp>
        <p:nvSpPr>
          <p:cNvPr id="4" name="Rectangle 3"/>
          <p:cNvSpPr txBox="1">
            <a:spLocks noChangeArrowheads="1"/>
          </p:cNvSpPr>
          <p:nvPr/>
        </p:nvSpPr>
        <p:spPr bwMode="auto">
          <a:xfrm>
            <a:off x="304800" y="1828800"/>
            <a:ext cx="8362950" cy="54165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Skierowaniem do lekarza specjalisty nie jest karta informacyjna z leczenia szpitalnego, izby przyjęć, czy szpitalnego oddziału ratunkowego. Jeżeli w karcie informacyjnej wskazana jest kontynuacja leczenia, skierowanie powinien wystawić lekarz prowadzący  leczenie pacjenta.</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Należy pamiętać, że na podstawie jednego skierowania pacjent może się zarejestrować tylko w jednej placówce udzielającej świadczeń w danym zakresie!</a:t>
            </a:r>
          </a:p>
          <a:p>
            <a:pPr marL="342900" marR="0" lvl="0" indent="-342900" algn="l" defTabSz="914400" rtl="0" eaLnBrk="1" fontAlgn="base" latinLnBrk="0" hangingPunct="1">
              <a:lnSpc>
                <a:spcPct val="100000"/>
              </a:lnSpc>
              <a:spcBef>
                <a:spcPct val="20000"/>
              </a:spcBef>
              <a:spcAft>
                <a:spcPct val="0"/>
              </a:spcAft>
              <a:buClr>
                <a:schemeClr val="bg2"/>
              </a:buClr>
              <a:buSzPct val="75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Skierowanie nie jest potrzebne do następujących lekarzy specjalistów:</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dermatologa,</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ginekologa i położnika,</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okulisty,</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onkologa,</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psychiatry,</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wenerologa,</a:t>
            </a:r>
          </a:p>
          <a:p>
            <a:pPr marL="1600200" marR="0" lvl="3" indent="-228600" algn="l" defTabSz="914400" rtl="0" eaLnBrk="1" fontAlgn="base" latinLnBrk="0" hangingPunct="1">
              <a:lnSpc>
                <a:spcPct val="100000"/>
              </a:lnSpc>
              <a:spcBef>
                <a:spcPct val="20000"/>
              </a:spcBef>
              <a:spcAft>
                <a:spcPct val="0"/>
              </a:spcAft>
              <a:buClr>
                <a:schemeClr val="accent2"/>
              </a:buClr>
              <a:buSzPct val="70000"/>
              <a:buFont typeface="Wingdings" pitchFamily="2" charset="2"/>
              <a:buNone/>
              <a:tabLst/>
              <a:defRPr/>
            </a:pPr>
            <a:r>
              <a:rPr kumimoji="0" lang="pl-PL" i="0" u="none" strike="noStrike" kern="0" cap="none" spc="0" normalizeH="0" baseline="0" noProof="0" dirty="0" smtClean="0">
                <a:ln>
                  <a:noFill/>
                </a:ln>
                <a:solidFill>
                  <a:schemeClr val="tx1"/>
                </a:solidFill>
                <a:effectLst/>
                <a:uLnTx/>
                <a:uFillTx/>
                <a:latin typeface="Calibri" pitchFamily="34" charset="0"/>
                <a:cs typeface="Times New Roman" pitchFamily="18" charset="0"/>
              </a:rPr>
              <a:t>»	dentysty.</a:t>
            </a:r>
          </a:p>
        </p:txBody>
      </p:sp>
    </p:spTree>
  </p:cSld>
  <p:clrMapOvr>
    <a:masterClrMapping/>
  </p:clrMapOvr>
  <p:transition>
    <p:fade thruBlk="1"/>
  </p:transition>
</p:sld>
</file>

<file path=ppt/theme/theme1.xml><?xml version="1.0" encoding="utf-8"?>
<a:theme xmlns:a="http://schemas.openxmlformats.org/drawingml/2006/main" name="Piksel">
  <a:themeElements>
    <a:clrScheme name="Piksel 13">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00FF00"/>
      </a:hlink>
      <a:folHlink>
        <a:srgbClr val="CCCCE6"/>
      </a:folHlink>
    </a:clrScheme>
    <a:fontScheme name="Piksel">
      <a:majorFont>
        <a:latin typeface="Comic Sans MS"/>
        <a:ea typeface=""/>
        <a:cs typeface=""/>
      </a:majorFont>
      <a:minorFont>
        <a:latin typeface="Comic Sans MS"/>
        <a:ea typeface=""/>
        <a:cs typeface=""/>
      </a:minorFont>
    </a:fontScheme>
    <a:fmtScheme name="Pakiet 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Piksel 1">
        <a:dk1>
          <a:srgbClr val="0066FF"/>
        </a:dk1>
        <a:lt1>
          <a:srgbClr val="FFFFFF"/>
        </a:lt1>
        <a:dk2>
          <a:srgbClr val="000066"/>
        </a:dk2>
        <a:lt2>
          <a:srgbClr val="FFFFFF"/>
        </a:lt2>
        <a:accent1>
          <a:srgbClr val="6699FF"/>
        </a:accent1>
        <a:accent2>
          <a:srgbClr val="3333FF"/>
        </a:accent2>
        <a:accent3>
          <a:srgbClr val="AAAAB8"/>
        </a:accent3>
        <a:accent4>
          <a:srgbClr val="DADADA"/>
        </a:accent4>
        <a:accent5>
          <a:srgbClr val="B8CAFF"/>
        </a:accent5>
        <a:accent6>
          <a:srgbClr val="2D2DE7"/>
        </a:accent6>
        <a:hlink>
          <a:srgbClr val="FFCC00"/>
        </a:hlink>
        <a:folHlink>
          <a:srgbClr val="0000CC"/>
        </a:folHlink>
      </a:clrScheme>
      <a:clrMap bg1="dk2" tx1="lt1" bg2="dk1" tx2="lt2" accent1="accent1" accent2="accent2" accent3="accent3" accent4="accent4" accent5="accent5" accent6="accent6" hlink="hlink" folHlink="folHlink"/>
    </a:extraClrScheme>
    <a:extraClrScheme>
      <a:clrScheme name="Piksel 2">
        <a:dk1>
          <a:srgbClr val="009999"/>
        </a:dk1>
        <a:lt1>
          <a:srgbClr val="FFFFFF"/>
        </a:lt1>
        <a:dk2>
          <a:srgbClr val="334B49"/>
        </a:dk2>
        <a:lt2>
          <a:srgbClr val="FFFFFF"/>
        </a:lt2>
        <a:accent1>
          <a:srgbClr val="33CCCC"/>
        </a:accent1>
        <a:accent2>
          <a:srgbClr val="008080"/>
        </a:accent2>
        <a:accent3>
          <a:srgbClr val="ADB1B1"/>
        </a:accent3>
        <a:accent4>
          <a:srgbClr val="DADADA"/>
        </a:accent4>
        <a:accent5>
          <a:srgbClr val="ADE2E2"/>
        </a:accent5>
        <a:accent6>
          <a:srgbClr val="007373"/>
        </a:accent6>
        <a:hlink>
          <a:srgbClr val="FFCC00"/>
        </a:hlink>
        <a:folHlink>
          <a:srgbClr val="006666"/>
        </a:folHlink>
      </a:clrScheme>
      <a:clrMap bg1="dk2" tx1="lt1" bg2="dk1" tx2="lt2" accent1="accent1" accent2="accent2" accent3="accent3" accent4="accent4" accent5="accent5" accent6="accent6" hlink="hlink" folHlink="folHlink"/>
    </a:extraClrScheme>
    <a:extraClrScheme>
      <a:clrScheme name="Piksel 3">
        <a:dk1>
          <a:srgbClr val="006699"/>
        </a:dk1>
        <a:lt1>
          <a:srgbClr val="FFFFFF"/>
        </a:lt1>
        <a:dk2>
          <a:srgbClr val="333399"/>
        </a:dk2>
        <a:lt2>
          <a:srgbClr val="FFFFFF"/>
        </a:lt2>
        <a:accent1>
          <a:srgbClr val="0099CC"/>
        </a:accent1>
        <a:accent2>
          <a:srgbClr val="0386AF"/>
        </a:accent2>
        <a:accent3>
          <a:srgbClr val="ADADCA"/>
        </a:accent3>
        <a:accent4>
          <a:srgbClr val="DADADA"/>
        </a:accent4>
        <a:accent5>
          <a:srgbClr val="AACAE2"/>
        </a:accent5>
        <a:accent6>
          <a:srgbClr val="02799E"/>
        </a:accent6>
        <a:hlink>
          <a:srgbClr val="FFCC00"/>
        </a:hlink>
        <a:folHlink>
          <a:srgbClr val="6699FF"/>
        </a:folHlink>
      </a:clrScheme>
      <a:clrMap bg1="dk2" tx1="lt1" bg2="dk1" tx2="lt2" accent1="accent1" accent2="accent2" accent3="accent3" accent4="accent4" accent5="accent5" accent6="accent6" hlink="hlink" folHlink="folHlink"/>
    </a:extraClrScheme>
    <a:extraClrScheme>
      <a:clrScheme name="Piksel 4">
        <a:dk1>
          <a:srgbClr val="008080"/>
        </a:dk1>
        <a:lt1>
          <a:srgbClr val="FFFFFF"/>
        </a:lt1>
        <a:dk2>
          <a:srgbClr val="2F978D"/>
        </a:dk2>
        <a:lt2>
          <a:srgbClr val="FFFFFF"/>
        </a:lt2>
        <a:accent1>
          <a:srgbClr val="0099FF"/>
        </a:accent1>
        <a:accent2>
          <a:srgbClr val="009999"/>
        </a:accent2>
        <a:accent3>
          <a:srgbClr val="ADC9C5"/>
        </a:accent3>
        <a:accent4>
          <a:srgbClr val="DADADA"/>
        </a:accent4>
        <a:accent5>
          <a:srgbClr val="AACAFF"/>
        </a:accent5>
        <a:accent6>
          <a:srgbClr val="008A8A"/>
        </a:accent6>
        <a:hlink>
          <a:srgbClr val="FFFFCC"/>
        </a:hlink>
        <a:folHlink>
          <a:srgbClr val="70CAC6"/>
        </a:folHlink>
      </a:clrScheme>
      <a:clrMap bg1="dk2" tx1="lt1" bg2="dk1" tx2="lt2" accent1="accent1" accent2="accent2" accent3="accent3" accent4="accent4" accent5="accent5" accent6="accent6" hlink="hlink" folHlink="folHlink"/>
    </a:extraClrScheme>
    <a:extraClrScheme>
      <a:clrScheme name="Piksel 5">
        <a:dk1>
          <a:srgbClr val="822504"/>
        </a:dk1>
        <a:lt1>
          <a:srgbClr val="FFFFFF"/>
        </a:lt1>
        <a:dk2>
          <a:srgbClr val="330000"/>
        </a:dk2>
        <a:lt2>
          <a:srgbClr val="FFFFFF"/>
        </a:lt2>
        <a:accent1>
          <a:srgbClr val="FF9900"/>
        </a:accent1>
        <a:accent2>
          <a:srgbClr val="9E2A06"/>
        </a:accent2>
        <a:accent3>
          <a:srgbClr val="ADAAAA"/>
        </a:accent3>
        <a:accent4>
          <a:srgbClr val="DADADA"/>
        </a:accent4>
        <a:accent5>
          <a:srgbClr val="FFCAAA"/>
        </a:accent5>
        <a:accent6>
          <a:srgbClr val="8F2505"/>
        </a:accent6>
        <a:hlink>
          <a:srgbClr val="FF3300"/>
        </a:hlink>
        <a:folHlink>
          <a:srgbClr val="7C0704"/>
        </a:folHlink>
      </a:clrScheme>
      <a:clrMap bg1="dk2" tx1="lt1" bg2="dk1" tx2="lt2" accent1="accent1" accent2="accent2" accent3="accent3" accent4="accent4" accent5="accent5" accent6="accent6" hlink="hlink" folHlink="folHlink"/>
    </a:extraClrScheme>
    <a:extraClrScheme>
      <a:clrScheme name="Piksel 6">
        <a:dk1>
          <a:srgbClr val="336600"/>
        </a:dk1>
        <a:lt1>
          <a:srgbClr val="FFFFFF"/>
        </a:lt1>
        <a:dk2>
          <a:srgbClr val="4A7911"/>
        </a:dk2>
        <a:lt2>
          <a:srgbClr val="FFFFFF"/>
        </a:lt2>
        <a:accent1>
          <a:srgbClr val="666633"/>
        </a:accent1>
        <a:accent2>
          <a:srgbClr val="669900"/>
        </a:accent2>
        <a:accent3>
          <a:srgbClr val="B1BEAA"/>
        </a:accent3>
        <a:accent4>
          <a:srgbClr val="DADADA"/>
        </a:accent4>
        <a:accent5>
          <a:srgbClr val="B8B8AD"/>
        </a:accent5>
        <a:accent6>
          <a:srgbClr val="5C8A00"/>
        </a:accent6>
        <a:hlink>
          <a:srgbClr val="FFCC00"/>
        </a:hlink>
        <a:folHlink>
          <a:srgbClr val="99CC00"/>
        </a:folHlink>
      </a:clrScheme>
      <a:clrMap bg1="dk2" tx1="lt1" bg2="dk1" tx2="lt2" accent1="accent1" accent2="accent2" accent3="accent3" accent4="accent4" accent5="accent5" accent6="accent6" hlink="hlink" folHlink="folHlink"/>
    </a:extraClrScheme>
    <a:extraClrScheme>
      <a:clrScheme name="Piksel 7">
        <a:dk1>
          <a:srgbClr val="000000"/>
        </a:dk1>
        <a:lt1>
          <a:srgbClr val="FFFFFF"/>
        </a:lt1>
        <a:dk2>
          <a:srgbClr val="000000"/>
        </a:dk2>
        <a:lt2>
          <a:srgbClr val="CC3300"/>
        </a:lt2>
        <a:accent1>
          <a:srgbClr val="FFCC00"/>
        </a:accent1>
        <a:accent2>
          <a:srgbClr val="CC6600"/>
        </a:accent2>
        <a:accent3>
          <a:srgbClr val="FFFFFF"/>
        </a:accent3>
        <a:accent4>
          <a:srgbClr val="000000"/>
        </a:accent4>
        <a:accent5>
          <a:srgbClr val="FFE2AA"/>
        </a:accent5>
        <a:accent6>
          <a:srgbClr val="B95C00"/>
        </a:accent6>
        <a:hlink>
          <a:srgbClr val="663300"/>
        </a:hlink>
        <a:folHlink>
          <a:srgbClr val="CC9900"/>
        </a:folHlink>
      </a:clrScheme>
      <a:clrMap bg1="lt1" tx1="dk1" bg2="lt2" tx2="dk2" accent1="accent1" accent2="accent2" accent3="accent3" accent4="accent4" accent5="accent5" accent6="accent6" hlink="hlink" folHlink="folHlink"/>
    </a:extraClrScheme>
    <a:extraClrScheme>
      <a:clrScheme name="Piksel 8">
        <a:dk1>
          <a:srgbClr val="003300"/>
        </a:dk1>
        <a:lt1>
          <a:srgbClr val="FFFFFF"/>
        </a:lt1>
        <a:dk2>
          <a:srgbClr val="000000"/>
        </a:dk2>
        <a:lt2>
          <a:srgbClr val="336600"/>
        </a:lt2>
        <a:accent1>
          <a:srgbClr val="CCCC00"/>
        </a:accent1>
        <a:accent2>
          <a:srgbClr val="669900"/>
        </a:accent2>
        <a:accent3>
          <a:srgbClr val="FFFFFF"/>
        </a:accent3>
        <a:accent4>
          <a:srgbClr val="002A00"/>
        </a:accent4>
        <a:accent5>
          <a:srgbClr val="E2E2AA"/>
        </a:accent5>
        <a:accent6>
          <a:srgbClr val="5C8A00"/>
        </a:accent6>
        <a:hlink>
          <a:srgbClr val="333300"/>
        </a:hlink>
        <a:folHlink>
          <a:srgbClr val="99CC00"/>
        </a:folHlink>
      </a:clrScheme>
      <a:clrMap bg1="lt1" tx1="dk1" bg2="lt2" tx2="dk2" accent1="accent1" accent2="accent2" accent3="accent3" accent4="accent4" accent5="accent5" accent6="accent6" hlink="hlink" folHlink="folHlink"/>
    </a:extraClrScheme>
    <a:extraClrScheme>
      <a:clrScheme name="Piksel 9">
        <a:dk1>
          <a:srgbClr val="000000"/>
        </a:dk1>
        <a:lt1>
          <a:srgbClr val="FFFFFF"/>
        </a:lt1>
        <a:dk2>
          <a:srgbClr val="000000"/>
        </a:dk2>
        <a:lt2>
          <a:srgbClr val="440044"/>
        </a:lt2>
        <a:accent1>
          <a:srgbClr val="FFCCCC"/>
        </a:accent1>
        <a:accent2>
          <a:srgbClr val="790571"/>
        </a:accent2>
        <a:accent3>
          <a:srgbClr val="FFFFFF"/>
        </a:accent3>
        <a:accent4>
          <a:srgbClr val="000000"/>
        </a:accent4>
        <a:accent5>
          <a:srgbClr val="FFE2E2"/>
        </a:accent5>
        <a:accent6>
          <a:srgbClr val="6D0466"/>
        </a:accent6>
        <a:hlink>
          <a:srgbClr val="993366"/>
        </a:hlink>
        <a:folHlink>
          <a:srgbClr val="9F839F"/>
        </a:folHlink>
      </a:clrScheme>
      <a:clrMap bg1="lt1" tx1="dk1" bg2="lt2" tx2="dk2" accent1="accent1" accent2="accent2" accent3="accent3" accent4="accent4" accent5="accent5" accent6="accent6" hlink="hlink" folHlink="folHlink"/>
    </a:extraClrScheme>
    <a:extraClrScheme>
      <a:clrScheme name="Piksel 10">
        <a:dk1>
          <a:srgbClr val="000000"/>
        </a:dk1>
        <a:lt1>
          <a:srgbClr val="FFFFFF"/>
        </a:lt1>
        <a:dk2>
          <a:srgbClr val="000000"/>
        </a:dk2>
        <a:lt2>
          <a:srgbClr val="FF9900"/>
        </a:lt2>
        <a:accent1>
          <a:srgbClr val="FFCC99"/>
        </a:accent1>
        <a:accent2>
          <a:srgbClr val="FBA313"/>
        </a:accent2>
        <a:accent3>
          <a:srgbClr val="FFFFFF"/>
        </a:accent3>
        <a:accent4>
          <a:srgbClr val="000000"/>
        </a:accent4>
        <a:accent5>
          <a:srgbClr val="FFE2CA"/>
        </a:accent5>
        <a:accent6>
          <a:srgbClr val="E39310"/>
        </a:accent6>
        <a:hlink>
          <a:srgbClr val="CC3300"/>
        </a:hlink>
        <a:folHlink>
          <a:srgbClr val="FCC66E"/>
        </a:folHlink>
      </a:clrScheme>
      <a:clrMap bg1="lt1" tx1="dk1" bg2="lt2" tx2="dk2" accent1="accent1" accent2="accent2" accent3="accent3" accent4="accent4" accent5="accent5" accent6="accent6" hlink="hlink" folHlink="folHlink"/>
    </a:extraClrScheme>
    <a:extraClrScheme>
      <a:clrScheme name="Piksel 11">
        <a:dk1>
          <a:srgbClr val="000000"/>
        </a:dk1>
        <a:lt1>
          <a:srgbClr val="FFFFFF"/>
        </a:lt1>
        <a:dk2>
          <a:srgbClr val="000000"/>
        </a:dk2>
        <a:lt2>
          <a:srgbClr val="779F92"/>
        </a:lt2>
        <a:accent1>
          <a:srgbClr val="33CCCC"/>
        </a:accent1>
        <a:accent2>
          <a:srgbClr val="9DC2D7"/>
        </a:accent2>
        <a:accent3>
          <a:srgbClr val="FFFFFF"/>
        </a:accent3>
        <a:accent4>
          <a:srgbClr val="000000"/>
        </a:accent4>
        <a:accent5>
          <a:srgbClr val="ADE2E2"/>
        </a:accent5>
        <a:accent6>
          <a:srgbClr val="8EB0C3"/>
        </a:accent6>
        <a:hlink>
          <a:srgbClr val="006666"/>
        </a:hlink>
        <a:folHlink>
          <a:srgbClr val="CCCCFF"/>
        </a:folHlink>
      </a:clrScheme>
      <a:clrMap bg1="lt1" tx1="dk1" bg2="lt2" tx2="dk2" accent1="accent1" accent2="accent2" accent3="accent3" accent4="accent4" accent5="accent5" accent6="accent6" hlink="hlink" folHlink="folHlink"/>
    </a:extraClrScheme>
    <a:extraClrScheme>
      <a:clrScheme name="Piksel 12">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666699"/>
        </a:hlink>
        <a:folHlink>
          <a:srgbClr val="CCCCE6"/>
        </a:folHlink>
      </a:clrScheme>
      <a:clrMap bg1="lt1" tx1="dk1" bg2="lt2" tx2="dk2" accent1="accent1" accent2="accent2" accent3="accent3" accent4="accent4" accent5="accent5" accent6="accent6" hlink="hlink" folHlink="folHlink"/>
    </a:extraClrScheme>
    <a:extraClrScheme>
      <a:clrScheme name="Piksel 13">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00FF00"/>
        </a:hlink>
        <a:folHlink>
          <a:srgbClr val="CCCCE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Motyw pakietu Offic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akiet 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Pakiet 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Motyw pakietu Offic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akiet 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Pakiet 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1491</TotalTime>
  <Words>1656</Words>
  <Application>Microsoft Office PowerPoint</Application>
  <PresentationFormat>Pokaz na ekranie (4:3)</PresentationFormat>
  <Paragraphs>171</Paragraphs>
  <Slides>19</Slides>
  <Notes>1</Notes>
  <HiddenSlides>0</HiddenSlides>
  <MMClips>0</MMClips>
  <ScaleCrop>false</ScaleCrop>
  <HeadingPairs>
    <vt:vector size="4" baseType="variant">
      <vt:variant>
        <vt:lpstr>Motyw</vt:lpstr>
      </vt:variant>
      <vt:variant>
        <vt:i4>1</vt:i4>
      </vt:variant>
      <vt:variant>
        <vt:lpstr>Tytuły slajdów</vt:lpstr>
      </vt:variant>
      <vt:variant>
        <vt:i4>19</vt:i4>
      </vt:variant>
    </vt:vector>
  </HeadingPairs>
  <TitlesOfParts>
    <vt:vector size="20" baseType="lpstr">
      <vt:lpstr>Piksel</vt:lpstr>
      <vt:lpstr>Vademecum Pacjenta 2009</vt:lpstr>
      <vt:lpstr>Slajd 2</vt:lpstr>
      <vt:lpstr>Slajd 3</vt:lpstr>
      <vt:lpstr>Slajd 4</vt:lpstr>
      <vt:lpstr>Slajd 5</vt:lpstr>
      <vt:lpstr>Slajd 6</vt:lpstr>
      <vt:lpstr>Slajd 7</vt:lpstr>
      <vt:lpstr>Slajd 8</vt:lpstr>
      <vt:lpstr>Slajd 9</vt:lpstr>
      <vt:lpstr>Slajd 10</vt:lpstr>
      <vt:lpstr>Slajd 11</vt:lpstr>
      <vt:lpstr>Slajd 12</vt:lpstr>
      <vt:lpstr>Slajd 13</vt:lpstr>
      <vt:lpstr>Slajd 14</vt:lpstr>
      <vt:lpstr>Slajd 15</vt:lpstr>
      <vt:lpstr>Slajd 16</vt:lpstr>
      <vt:lpstr>Slajd 17</vt:lpstr>
      <vt:lpstr>Slajd 18</vt:lpstr>
      <vt:lpstr>Slajd 19</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
  <cp:lastModifiedBy>aglowacka</cp:lastModifiedBy>
  <cp:revision>87</cp:revision>
  <cp:lastPrinted>1601-01-01T00:00:00Z</cp:lastPrinted>
  <dcterms:created xsi:type="dcterms:W3CDTF">1601-01-01T00:00:00Z</dcterms:created>
  <dcterms:modified xsi:type="dcterms:W3CDTF">2009-09-28T09:17:57Z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